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3" r:id="rId4"/>
  </p:sldMasterIdLst>
  <p:notesMasterIdLst>
    <p:notesMasterId r:id="rId56"/>
  </p:notesMasterIdLst>
  <p:handoutMasterIdLst>
    <p:handoutMasterId r:id="rId57"/>
  </p:handoutMasterIdLst>
  <p:sldIdLst>
    <p:sldId id="668" r:id="rId5"/>
    <p:sldId id="688" r:id="rId6"/>
    <p:sldId id="673" r:id="rId7"/>
    <p:sldId id="802" r:id="rId8"/>
    <p:sldId id="789" r:id="rId9"/>
    <p:sldId id="831" r:id="rId10"/>
    <p:sldId id="832" r:id="rId11"/>
    <p:sldId id="793" r:id="rId12"/>
    <p:sldId id="794" r:id="rId13"/>
    <p:sldId id="795" r:id="rId14"/>
    <p:sldId id="803" r:id="rId15"/>
    <p:sldId id="760" r:id="rId16"/>
    <p:sldId id="826" r:id="rId17"/>
    <p:sldId id="827" r:id="rId18"/>
    <p:sldId id="828" r:id="rId19"/>
    <p:sldId id="829" r:id="rId20"/>
    <p:sldId id="830" r:id="rId21"/>
    <p:sldId id="756" r:id="rId22"/>
    <p:sldId id="759" r:id="rId23"/>
    <p:sldId id="758" r:id="rId24"/>
    <p:sldId id="833" r:id="rId25"/>
    <p:sldId id="776" r:id="rId26"/>
    <p:sldId id="805" r:id="rId27"/>
    <p:sldId id="834" r:id="rId28"/>
    <p:sldId id="841" r:id="rId29"/>
    <p:sldId id="840" r:id="rId30"/>
    <p:sldId id="842" r:id="rId31"/>
    <p:sldId id="843" r:id="rId32"/>
    <p:sldId id="804" r:id="rId33"/>
    <p:sldId id="806" r:id="rId34"/>
    <p:sldId id="808" r:id="rId35"/>
    <p:sldId id="807" r:id="rId36"/>
    <p:sldId id="780" r:id="rId37"/>
    <p:sldId id="809" r:id="rId38"/>
    <p:sldId id="764" r:id="rId39"/>
    <p:sldId id="811" r:id="rId40"/>
    <p:sldId id="812" r:id="rId41"/>
    <p:sldId id="813" r:id="rId42"/>
    <p:sldId id="814" r:id="rId43"/>
    <p:sldId id="815" r:id="rId44"/>
    <p:sldId id="836" r:id="rId45"/>
    <p:sldId id="835" r:id="rId46"/>
    <p:sldId id="816" r:id="rId47"/>
    <p:sldId id="817" r:id="rId48"/>
    <p:sldId id="819" r:id="rId49"/>
    <p:sldId id="818" r:id="rId50"/>
    <p:sldId id="820" r:id="rId51"/>
    <p:sldId id="837" r:id="rId52"/>
    <p:sldId id="821" r:id="rId53"/>
    <p:sldId id="838" r:id="rId54"/>
    <p:sldId id="684" r:id="rId55"/>
  </p:sldIdLst>
  <p:sldSz cx="9144000" cy="6858000" type="screen4x3"/>
  <p:notesSz cx="9923463" cy="67881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견고딕" pitchFamily="18" charset="-127"/>
        <a:ea typeface="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견고딕" pitchFamily="18" charset="-127"/>
        <a:ea typeface="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견고딕" pitchFamily="18" charset="-127"/>
        <a:ea typeface="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견고딕" pitchFamily="18" charset="-127"/>
        <a:ea typeface="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견고딕" pitchFamily="18" charset="-127"/>
        <a:ea typeface="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견고딕" pitchFamily="18" charset="-127"/>
        <a:ea typeface="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견고딕" pitchFamily="18" charset="-127"/>
        <a:ea typeface="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견고딕" pitchFamily="18" charset="-127"/>
        <a:ea typeface="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견고딕" pitchFamily="18" charset="-127"/>
        <a:ea typeface="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20722A"/>
    <a:srgbClr val="99FF99"/>
    <a:srgbClr val="FFFF99"/>
    <a:srgbClr val="FF99CC"/>
    <a:srgbClr val="FFFFCC"/>
    <a:srgbClr val="883056"/>
    <a:srgbClr val="556F2B"/>
    <a:srgbClr val="164E1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53" autoAdjust="0"/>
    <p:restoredTop sz="98053" autoAdjust="0"/>
  </p:normalViewPr>
  <p:slideViewPr>
    <p:cSldViewPr>
      <p:cViewPr varScale="1">
        <p:scale>
          <a:sx n="115" d="100"/>
          <a:sy n="115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274" y="-108"/>
      </p:cViewPr>
      <p:guideLst>
        <p:guide orient="horz" pos="2138"/>
        <p:guide pos="312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167" cy="33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0999" y="0"/>
            <a:ext cx="4300167" cy="33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7564"/>
            <a:ext cx="4300167" cy="33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0999" y="6447564"/>
            <a:ext cx="4300167" cy="33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5748529-1EC6-4C7C-A18B-5E44BD97EC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167" cy="33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0999" y="0"/>
            <a:ext cx="4300167" cy="33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2487" cy="2544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47" y="3224371"/>
            <a:ext cx="7938770" cy="305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7564"/>
            <a:ext cx="4300167" cy="33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2487" cy="2544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2487" cy="2544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2487" cy="2544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07931" indent="-107931"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2487" cy="2544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2487" cy="2544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2487" cy="2544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2487" cy="2544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2487" cy="25447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Thank</a:t>
            </a:r>
            <a:r>
              <a:rPr lang="en-US" altLang="ko-KR" baseline="0" dirty="0" smtClean="0"/>
              <a:t> you for listen.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Any question?</a:t>
            </a:r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 descr="간지"/>
          <p:cNvPicPr>
            <a:picLocks noChangeAspect="1" noChangeArrowheads="1"/>
          </p:cNvPicPr>
          <p:nvPr userDrawn="1"/>
        </p:nvPicPr>
        <p:blipFill>
          <a:blip r:embed="rId2" cstate="print">
            <a:lum bright="22000"/>
          </a:blip>
          <a:srcRect/>
          <a:stretch>
            <a:fillRect/>
          </a:stretch>
        </p:blipFill>
        <p:spPr bwMode="auto">
          <a:xfrm>
            <a:off x="0" y="4929198"/>
            <a:ext cx="91440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new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1704" y="6400801"/>
            <a:ext cx="1240277" cy="4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1" descr="간지"/>
          <p:cNvPicPr>
            <a:picLocks noChangeAspect="1" noChangeArrowheads="1"/>
          </p:cNvPicPr>
          <p:nvPr userDrawn="1"/>
        </p:nvPicPr>
        <p:blipFill>
          <a:blip r:embed="rId2" cstate="print">
            <a:lum bright="22000"/>
          </a:blip>
          <a:srcRect/>
          <a:stretch>
            <a:fillRect/>
          </a:stretch>
        </p:blipFill>
        <p:spPr bwMode="auto">
          <a:xfrm rot="10800000">
            <a:off x="0" y="-28"/>
            <a:ext cx="9144000" cy="157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19052"/>
            <a:ext cx="8686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3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lang="ko-KR" altLang="en-US" sz="4400" b="1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마스터 제목 스타일 편집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572001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FontTx/>
              <a:buNone/>
              <a:defRPr kumimoji="1" lang="ko-KR" altLang="en-US" sz="2400" b="1" kern="1200" baseline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부제목 스타일 편집</a:t>
            </a: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133349" y="6682852"/>
            <a:ext cx="4667251" cy="1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/>
          <a:lstStyle>
            <a:lvl1pPr algn="l">
              <a:defRPr sz="3600" smtClean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ysClr val="window" lastClr="FFFFFF">
                      <a:alpha val="40000"/>
                    </a:sysClr>
                  </a:glow>
                </a:effectLst>
                <a:uLnTx/>
                <a:uFillTx/>
                <a:latin typeface="맑은 고딕"/>
                <a:ea typeface="맑은 고딕"/>
                <a:cs typeface="Lucida Sans Unicode" pitchFamily="34" charset="0"/>
              </a:rPr>
              <a:t>© Samsung Electronics Co., LTD  |   </a:t>
            </a:r>
            <a:r>
              <a:rPr lang="en-US" altLang="ko-KR" sz="900" b="1" kern="1200" dirty="0" smtClean="0">
                <a:solidFill>
                  <a:srgbClr val="C00000"/>
                </a:solidFill>
                <a:latin typeface="맑은 고딕"/>
                <a:ea typeface="맑은 고딕"/>
                <a:cs typeface="Lucida Sans Unicode" pitchFamily="34" charset="0"/>
              </a:rPr>
              <a:t>Confidential</a:t>
            </a:r>
            <a:endParaRPr kumimoji="0" lang="en-US" altLang="ko-KR" sz="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228600">
                  <a:sysClr val="window" lastClr="FFFFFF">
                    <a:alpha val="40000"/>
                  </a:sysClr>
                </a:glow>
              </a:effectLst>
              <a:uLnTx/>
              <a:uFillTx/>
              <a:latin typeface="맑은 고딕"/>
              <a:ea typeface="맑은 고딕"/>
              <a:cs typeface="Lucida Sans Unicode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  <a:prstGeom prst="rect">
            <a:avLst/>
          </a:prstGeom>
          <a:ln>
            <a:noFill/>
          </a:ln>
          <a:effectLst/>
        </p:spPr>
        <p:txBody>
          <a:bodyPr anchor="ctr" anchorCtr="0"/>
          <a:lstStyle>
            <a:lvl1pPr>
              <a:defRPr lang="ko-KR" altLang="en-US" sz="2800" b="1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  <a:cs typeface="Lucida Sans Unicode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20" name="내용 개체 틀 2" descr="마스터 텍스트 스타일을 편집합니다&#10;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1757162"/>
          </a:xfrm>
          <a:prstGeom prst="rect">
            <a:avLst/>
          </a:prstGeom>
          <a:noFill/>
          <a:ln w="3175" cap="sq">
            <a:noFill/>
            <a:miter lim="800000"/>
          </a:ln>
        </p:spPr>
        <p:txBody>
          <a:bodyPr wrap="square" lIns="252000" tIns="180000" rIns="180000" bIns="216000">
            <a:spAutoFit/>
          </a:bodyPr>
          <a:lstStyle>
            <a:lvl1pPr>
              <a:buSzPct val="110000"/>
              <a:buFontTx/>
              <a:buBlip>
                <a:blip r:embed="rId2"/>
              </a:buBlip>
              <a:defRPr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marR="0" indent="-28575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600" b="0">
                <a:latin typeface="맑은 고딕" pitchFamily="50" charset="-127"/>
                <a:ea typeface="맑은 고딕" pitchFamily="50" charset="-127"/>
              </a:defRPr>
            </a:lvl2pPr>
            <a:lvl3pPr marL="1143000" marR="0" indent="-22860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400" b="0">
                <a:latin typeface="맑은 고딕" pitchFamily="50" charset="-127"/>
                <a:ea typeface="맑은 고딕" pitchFamily="50" charset="-127"/>
              </a:defRPr>
            </a:lvl3pPr>
            <a:lvl4pPr marL="1600200" marR="0" indent="-22860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200" b="0">
                <a:latin typeface="맑은 고딕" pitchFamily="50" charset="-127"/>
                <a:ea typeface="맑은 고딕" pitchFamily="50" charset="-127"/>
              </a:defRPr>
            </a:lvl4pPr>
            <a:lvl5pPr marL="2057400" marR="0" indent="-22860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200" b="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둘째 수준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셋째 수준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넷째 수준</a:t>
            </a:r>
            <a:endParaRPr lang="en-US" altLang="ko-KR" dirty="0" smtClean="0"/>
          </a:p>
          <a:p>
            <a:pPr lvl="4"/>
            <a:r>
              <a:rPr lang="ko-KR" altLang="en-US" dirty="0" smtClean="0"/>
              <a:t>다섯째 수준</a:t>
            </a:r>
            <a:endParaRPr lang="en-US" altLang="ko-KR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  <a:prstGeom prst="rect">
            <a:avLst/>
          </a:prstGeom>
          <a:ln>
            <a:noFill/>
          </a:ln>
          <a:effectLst/>
        </p:spPr>
        <p:txBody>
          <a:bodyPr anchor="ctr" anchorCtr="0"/>
          <a:lstStyle>
            <a:lvl1pPr>
              <a:defRPr lang="ko-KR" altLang="en-US" sz="2800" b="1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  <a:cs typeface="Lucida Sans Unicode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 userDrawn="1"/>
        </p:nvGraphicFramePr>
        <p:xfrm>
          <a:off x="228600" y="838200"/>
          <a:ext cx="8686800" cy="563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229999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2009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2010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08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47908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 userDrawn="1"/>
        </p:nvSpPr>
        <p:spPr>
          <a:xfrm>
            <a:off x="237309" y="1227910"/>
            <a:ext cx="143691" cy="5249091"/>
          </a:xfrm>
          <a:prstGeom prst="rect">
            <a:avLst/>
          </a:prstGeom>
          <a:solidFill>
            <a:srgbClr val="FF9933"/>
          </a:solidFill>
          <a:ln w="6350">
            <a:solidFill>
              <a:srgbClr val="C00000"/>
            </a:solidFill>
            <a:prstDash val="solid"/>
          </a:ln>
          <a:effectLst/>
        </p:spPr>
        <p:txBody>
          <a:bodyPr wrap="square" lIns="360000" tIns="45720" rIns="180000" bIns="45720" rtlCol="0" anchor="ctr">
            <a:normAutofit/>
          </a:bodyPr>
          <a:lstStyle/>
          <a:p>
            <a:pPr algn="ctr"/>
            <a:endParaRPr lang="ko-KR" altLang="en-US" sz="20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  <a:prstGeom prst="rect">
            <a:avLst/>
          </a:prstGeom>
          <a:ln>
            <a:noFill/>
          </a:ln>
          <a:effectLst/>
        </p:spPr>
        <p:txBody>
          <a:bodyPr anchor="ctr" anchorCtr="0"/>
          <a:lstStyle>
            <a:lvl1pPr>
              <a:defRPr lang="ko-KR" altLang="en-US" sz="2800" b="1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맑은 고딕" pitchFamily="50" charset="-127"/>
                <a:ea typeface="맑은 고딕" pitchFamily="50" charset="-127"/>
                <a:cs typeface="Lucida Sans Unicode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hyperlink" Target="http://images.google.co.kr/imgres?imgurl=http://api.ning.com/files/gkF2k60sIb60AFf9aKdYHPKS3qAsx0DLrvfdQRmFLWxD-V0KFuQEIvtCH55XoNmyNLpM-Wi9xv1k0ff3yxsshHp8g26mkEDk/android.jpg&amp;imgrefurl=http://diydrones.ning.com/profiles/blog/list?user=zlitezlite&amp;month=09&amp;year=2008&amp;usg=__R7gUHyqSPh8JNLRpritSU23vJHQ=&amp;h=393&amp;w=334&amp;sz=12&amp;hl=ko&amp;start=1&amp;sig2=f0VDOPHJUo_BKia1SB1LgQ&amp;um=1&amp;tbnid=YSVi102ByzOEQM:&amp;tbnh=124&amp;tbnw=105&amp;prev=/images?q=android+image&amp;complete=1&amp;hl=ko&amp;lr=&amp;sa=X&amp;um=1&amp;newwindow=1&amp;ei=e0zJSpMCwpOQBYng4NsF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cfile23.uf.tistory.com/original/1819E1274AB21B9D818DAB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어두운 수평선"/>
          <p:cNvSpPr>
            <a:spLocks noChangeArrowheads="1"/>
          </p:cNvSpPr>
          <p:nvPr/>
        </p:nvSpPr>
        <p:spPr bwMode="auto">
          <a:xfrm>
            <a:off x="0" y="620714"/>
            <a:ext cx="9144000" cy="6237287"/>
          </a:xfrm>
          <a:prstGeom prst="rect">
            <a:avLst/>
          </a:prstGeom>
          <a:pattFill prst="dkHorz">
            <a:fgClr>
              <a:srgbClr val="DDDDDD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96839" y="714375"/>
            <a:ext cx="8964612" cy="5943600"/>
          </a:xfrm>
          <a:prstGeom prst="roundRect">
            <a:avLst>
              <a:gd name="adj" fmla="val 2282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pic>
        <p:nvPicPr>
          <p:cNvPr id="4101" name="Picture 5" descr="top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63051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55381" y="6643690"/>
            <a:ext cx="3784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fld id="{56BBC70F-1394-4939-AD55-B2ED1DC78AC7}" type="slidenum">
              <a:rPr lang="ko-KR" altLang="en-US" sz="1000" b="1" smtClean="0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ko-KR" altLang="en-US" sz="9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349" y="6684604"/>
            <a:ext cx="4667251" cy="1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/>
          <a:lstStyle>
            <a:lvl1pPr algn="l">
              <a:defRPr sz="3600" smtClean="0">
                <a:latin typeface="Lucida Sans Unicode" pitchFamily="34" charset="0"/>
                <a:cs typeface="Lucida Sans Unicode" pitchFamily="34" charset="0"/>
              </a:defRPr>
            </a:lvl1pPr>
          </a:lstStyle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228600">
                    <a:sysClr val="window" lastClr="FFFFFF">
                      <a:alpha val="40000"/>
                    </a:sysClr>
                  </a:glow>
                </a:effectLst>
                <a:uLnTx/>
                <a:uFillTx/>
                <a:latin typeface="맑은 고딕"/>
                <a:ea typeface="맑은 고딕"/>
                <a:cs typeface="Lucida Sans Unicode" pitchFamily="34" charset="0"/>
              </a:rPr>
              <a:t>© Samsung Electronics Co., LTD  |   </a:t>
            </a:r>
            <a:r>
              <a:rPr lang="en-US" altLang="ko-KR" sz="900" b="1" kern="1200" dirty="0" smtClean="0">
                <a:solidFill>
                  <a:srgbClr val="C00000"/>
                </a:solidFill>
                <a:latin typeface="맑은 고딕"/>
                <a:ea typeface="맑은 고딕"/>
                <a:cs typeface="Lucida Sans Unicode" pitchFamily="34" charset="0"/>
              </a:rPr>
              <a:t>Confidential</a:t>
            </a:r>
            <a:endParaRPr kumimoji="0" lang="en-US" altLang="ko-KR" sz="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228600">
                  <a:sysClr val="window" lastClr="FFFFFF">
                    <a:alpha val="40000"/>
                  </a:sysClr>
                </a:glow>
              </a:effectLst>
              <a:uLnTx/>
              <a:uFillTx/>
              <a:latin typeface="맑은 고딕"/>
              <a:ea typeface="맑은 고딕"/>
              <a:cs typeface="Lucida Sans Unicode" pitchFamily="34" charset="0"/>
            </a:endParaRPr>
          </a:p>
        </p:txBody>
      </p:sp>
      <p:pic>
        <p:nvPicPr>
          <p:cNvPr id="8" name="Picture 2" descr="Android Cup Cak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8395" y="6675120"/>
            <a:ext cx="179743" cy="179742"/>
          </a:xfrm>
          <a:prstGeom prst="rect">
            <a:avLst/>
          </a:prstGeom>
          <a:noFill/>
        </p:spPr>
      </p:pic>
      <p:pic>
        <p:nvPicPr>
          <p:cNvPr id="9" name="Picture 14" descr="1819E1274AB21B9D818DAB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09441" y="6686134"/>
            <a:ext cx="159927" cy="159927"/>
          </a:xfrm>
          <a:prstGeom prst="rect">
            <a:avLst/>
          </a:prstGeom>
          <a:noFill/>
        </p:spPr>
      </p:pic>
      <p:pic>
        <p:nvPicPr>
          <p:cNvPr id="10" name="Picture 4" descr="http://t2.gstatic.com/images?q=tbn:YSVi102ByzOEQM:http://api.ning.com/files/gkF2k60sIb60AFf9aKdYHPKS3qAsx0DLrvfdQRmFLWxD-V0KFuQEIvtCH55XoNmyNLpM-Wi9xv1k0ff3yxsshHp8g26mkEDk/androi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6367" y="6694743"/>
            <a:ext cx="119211" cy="14078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6047" y="6659470"/>
            <a:ext cx="225779" cy="1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64" r:id="rId3"/>
    <p:sldLayoutId id="2147484165" r:id="rId4"/>
    <p:sldLayoutId id="2147484166" r:id="rId5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6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600" b="1">
          <a:solidFill>
            <a:srgbClr val="FFFF99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600" b="1">
          <a:solidFill>
            <a:srgbClr val="FFFF99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600" b="1">
          <a:solidFill>
            <a:srgbClr val="FFFF99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600" b="1">
          <a:solidFill>
            <a:srgbClr val="FFFF99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600" b="1">
          <a:solidFill>
            <a:srgbClr val="FFFF99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600" b="1">
          <a:solidFill>
            <a:srgbClr val="FFFF99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600" b="1">
          <a:solidFill>
            <a:srgbClr val="FFFF99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600" b="1">
          <a:solidFill>
            <a:srgbClr val="FFFF99"/>
          </a:solidFill>
          <a:latin typeface="굴림" charset="-127"/>
          <a:ea typeface="굴림" charset="-127"/>
        </a:defRPr>
      </a:lvl9pPr>
    </p:titleStyle>
    <p:bodyStyle>
      <a:lvl1pPr marL="307975" indent="-307975" algn="l" rtl="0" eaLnBrk="0" fontAlgn="base" latinLnBrk="1" hangingPunct="0">
        <a:spcBef>
          <a:spcPct val="20000"/>
        </a:spcBef>
        <a:spcAft>
          <a:spcPct val="0"/>
        </a:spcAft>
        <a:buClr>
          <a:srgbClr val="003366"/>
        </a:buClr>
        <a:buFont typeface="Webdings" pitchFamily="18" charset="2"/>
        <a:buChar char="&lt;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1pPr>
      <a:lvl2pPr marL="592138" indent="-25558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774700" indent="-18097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000125" indent="-18097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1233488" indent="-201613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1690688" indent="-201613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147888" indent="-201613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2605088" indent="-201613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062288" indent="-201613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jpeg"/><Relationship Id="rId7" Type="http://schemas.openxmlformats.org/officeDocument/2006/relationships/image" Target="../media/image2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34.jpe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64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7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51.png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51.png"/><Relationship Id="rId7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81.png"/><Relationship Id="rId4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81000" y="1905001"/>
            <a:ext cx="8534400" cy="1477328"/>
          </a:xfrm>
        </p:spPr>
        <p:txBody>
          <a:bodyPr/>
          <a:lstStyle/>
          <a:p>
            <a:pPr lvl="0" algn="l"/>
            <a:r>
              <a:rPr lang="en-US" altLang="ko-K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휴먼매직체" pitchFamily="18" charset="-127"/>
              </a:rPr>
              <a:t>HW Repair Guide</a:t>
            </a:r>
            <a:br>
              <a:rPr lang="en-US" altLang="ko-K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휴먼매직체" pitchFamily="18" charset="-127"/>
              </a:rPr>
            </a:br>
            <a:r>
              <a:rPr lang="en-US" altLang="ko-KR" sz="48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휴먼매직체" pitchFamily="18" charset="-127"/>
              </a:rPr>
              <a:t>GT-N5100 (Galaxy Note 8.0)</a:t>
            </a:r>
            <a:endParaRPr lang="ko-KR" altLang="en-US" sz="4800" dirty="0"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휴먼매직체" pitchFamily="18" charset="-127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00400" y="54102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견고딕" pitchFamily="18" charset="-127"/>
              </a:rPr>
              <a:t>March,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IMEI Writing (3/3)</a:t>
            </a:r>
            <a:endParaRPr lang="ko-KR" altLang="en-US" dirty="0"/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304800" y="1066800"/>
          <a:ext cx="8534400" cy="533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/>
                <a:gridCol w="4267200"/>
              </a:tblGrid>
              <a:tr h="5334000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그림 15" descr="i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4064000" cy="304800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 bwMode="auto">
          <a:xfrm>
            <a:off x="685800" y="3429000"/>
            <a:ext cx="762000" cy="1524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3581400"/>
            <a:ext cx="14478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Type the correct IMEI number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2971800" y="4038600"/>
            <a:ext cx="228600" cy="1524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" name="그림 19" descr="I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2071688" cy="1681163"/>
          </a:xfrm>
          <a:prstGeom prst="rect">
            <a:avLst/>
          </a:prstGeom>
        </p:spPr>
      </p:pic>
      <p:cxnSp>
        <p:nvCxnSpPr>
          <p:cNvPr id="21" name="직선 화살표 연결선 20"/>
          <p:cNvCxnSpPr/>
          <p:nvPr/>
        </p:nvCxnSpPr>
        <p:spPr>
          <a:xfrm rot="5400000" flipH="1" flipV="1">
            <a:off x="3162300" y="2476500"/>
            <a:ext cx="16002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7400" y="4191000"/>
            <a:ext cx="1752600" cy="27699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Click the Model Info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0" y="1371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Type the correct Software, Hardware, CSC, PDA and SKU_CODE etc.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5410200" y="1447800"/>
            <a:ext cx="1295400" cy="10668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" name="그림 25" descr="I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276600"/>
            <a:ext cx="3966270" cy="2971800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 bwMode="auto">
          <a:xfrm>
            <a:off x="381000" y="2590800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2743200"/>
            <a:ext cx="26670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Click the Start button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and connect the phone to Anyway Jig.</a:t>
            </a:r>
          </a:p>
        </p:txBody>
      </p:sp>
      <p:sp>
        <p:nvSpPr>
          <p:cNvPr id="31" name="직사각형 30"/>
          <p:cNvSpPr/>
          <p:nvPr/>
        </p:nvSpPr>
        <p:spPr bwMode="auto">
          <a:xfrm>
            <a:off x="4876800" y="3810000"/>
            <a:ext cx="838200" cy="762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0" y="3733800"/>
            <a:ext cx="31242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The Status bar is changed to 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GREEN color if IMEI writing is Passed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42900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3962400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1143000"/>
            <a:ext cx="285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819400"/>
            <a:ext cx="276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3962400"/>
            <a:ext cx="257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Block Diagram</a:t>
            </a:r>
            <a:endParaRPr lang="ko-KR" altLang="en-US" dirty="0"/>
          </a:p>
        </p:txBody>
      </p:sp>
      <p:pic>
        <p:nvPicPr>
          <p:cNvPr id="1025" name="Picture 1" descr="E:\PROJECT\KONA\SVC 메뉴얼\N5100\KONA_REV09_3G_Block Diagram_MAIN_130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382000" cy="5943601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Assembly &amp; Disassembly Instruction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56" y="1066800"/>
            <a:ext cx="892524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685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&lt;Assembly&gt;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Assembly &amp; Disassembly Instruction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599"/>
            <a:ext cx="8839200" cy="559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839200" cy="558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Assembly &amp; Disassembly Instruction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Assembly &amp; Disassembly Instruction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&lt;Disassembly&gt;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272299"/>
            <a:ext cx="8839201" cy="528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Assembly &amp; Disassembly Instruction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551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Assembly &amp; Disassembly Instruction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8915400" cy="54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Electronic Components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762000"/>
            <a:ext cx="3810000" cy="579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직사각형 32"/>
          <p:cNvSpPr/>
          <p:nvPr/>
        </p:nvSpPr>
        <p:spPr bwMode="auto">
          <a:xfrm>
            <a:off x="3657600" y="838200"/>
            <a:ext cx="914400" cy="3048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3200" y="5943600"/>
            <a:ext cx="762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SPK(L) Module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5600" y="914400"/>
            <a:ext cx="121920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Main Antenna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4200" y="2667000"/>
            <a:ext cx="121920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TSP connector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" name="직사각형 48"/>
          <p:cNvSpPr/>
          <p:nvPr/>
        </p:nvSpPr>
        <p:spPr bwMode="auto">
          <a:xfrm>
            <a:off x="2514600" y="1219200"/>
            <a:ext cx="381000" cy="20574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29400" y="5029200"/>
            <a:ext cx="838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SIM card socket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58000" y="1600200"/>
            <a:ext cx="1295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SD card socket/ Motor module</a:t>
            </a:r>
          </a:p>
        </p:txBody>
      </p:sp>
      <p:cxnSp>
        <p:nvCxnSpPr>
          <p:cNvPr id="59" name="직선 화살표 연결선 58"/>
          <p:cNvCxnSpPr>
            <a:stCxn id="69" idx="0"/>
            <a:endCxn id="70" idx="2"/>
          </p:cNvCxnSpPr>
          <p:nvPr/>
        </p:nvCxnSpPr>
        <p:spPr>
          <a:xfrm rot="5400000" flipH="1" flipV="1">
            <a:off x="3926533" y="1902768"/>
            <a:ext cx="605135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858000" y="1143000"/>
            <a:ext cx="12192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GH42-03975A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7" name="직사각형 66"/>
          <p:cNvSpPr/>
          <p:nvPr/>
        </p:nvSpPr>
        <p:spPr bwMode="auto">
          <a:xfrm>
            <a:off x="4648200" y="838200"/>
            <a:ext cx="1295400" cy="2286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62400" y="2205335"/>
            <a:ext cx="533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5M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CAM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직사각형 69"/>
          <p:cNvSpPr/>
          <p:nvPr/>
        </p:nvSpPr>
        <p:spPr bwMode="auto">
          <a:xfrm>
            <a:off x="3962400" y="1219200"/>
            <a:ext cx="533400" cy="3810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838200"/>
            <a:ext cx="1450975" cy="105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" name="직사각형 82"/>
          <p:cNvSpPr/>
          <p:nvPr/>
        </p:nvSpPr>
        <p:spPr bwMode="auto">
          <a:xfrm>
            <a:off x="3352800" y="838200"/>
            <a:ext cx="228600" cy="3048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4" name="직사각형 83"/>
          <p:cNvSpPr/>
          <p:nvPr/>
        </p:nvSpPr>
        <p:spPr bwMode="auto">
          <a:xfrm>
            <a:off x="2590800" y="3352800"/>
            <a:ext cx="228600" cy="29718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5" name="직사각형 84"/>
          <p:cNvSpPr/>
          <p:nvPr/>
        </p:nvSpPr>
        <p:spPr bwMode="auto">
          <a:xfrm>
            <a:off x="4648200" y="1066800"/>
            <a:ext cx="533400" cy="2286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6" name="직사각형 85"/>
          <p:cNvSpPr/>
          <p:nvPr/>
        </p:nvSpPr>
        <p:spPr bwMode="auto">
          <a:xfrm>
            <a:off x="5410200" y="1143000"/>
            <a:ext cx="685800" cy="1219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7" name="직사각형 86"/>
          <p:cNvSpPr/>
          <p:nvPr/>
        </p:nvSpPr>
        <p:spPr bwMode="auto">
          <a:xfrm>
            <a:off x="5410200" y="2590800"/>
            <a:ext cx="685800" cy="457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8" name="직사각형 87"/>
          <p:cNvSpPr/>
          <p:nvPr/>
        </p:nvSpPr>
        <p:spPr bwMode="auto">
          <a:xfrm>
            <a:off x="4953000" y="3048000"/>
            <a:ext cx="990600" cy="3810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9" name="직사각형 88"/>
          <p:cNvSpPr/>
          <p:nvPr/>
        </p:nvSpPr>
        <p:spPr bwMode="auto">
          <a:xfrm>
            <a:off x="5638800" y="4800600"/>
            <a:ext cx="457200" cy="6858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0" name="직사각형 89"/>
          <p:cNvSpPr/>
          <p:nvPr/>
        </p:nvSpPr>
        <p:spPr bwMode="auto">
          <a:xfrm>
            <a:off x="5105400" y="5562600"/>
            <a:ext cx="914400" cy="838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2" name="직사각형 91"/>
          <p:cNvSpPr/>
          <p:nvPr/>
        </p:nvSpPr>
        <p:spPr bwMode="auto">
          <a:xfrm>
            <a:off x="2819400" y="5638800"/>
            <a:ext cx="990600" cy="838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" name="직사각형 92"/>
          <p:cNvSpPr/>
          <p:nvPr/>
        </p:nvSpPr>
        <p:spPr bwMode="auto">
          <a:xfrm>
            <a:off x="3810000" y="5715000"/>
            <a:ext cx="1066800" cy="7620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971800" y="1371600"/>
            <a:ext cx="533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1.3M CAM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048000" y="2826603"/>
            <a:ext cx="1219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Receiver/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3.5pi Ear Jack/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Light-Proximity 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sensor Module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03" name="직선 화살표 연결선 102"/>
          <p:cNvCxnSpPr>
            <a:stCxn id="97" idx="0"/>
            <a:endCxn id="83" idx="2"/>
          </p:cNvCxnSpPr>
          <p:nvPr/>
        </p:nvCxnSpPr>
        <p:spPr>
          <a:xfrm rot="5400000" flipH="1" flipV="1">
            <a:off x="3238500" y="1143000"/>
            <a:ext cx="228600" cy="228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>
            <a:stCxn id="100" idx="0"/>
          </p:cNvCxnSpPr>
          <p:nvPr/>
        </p:nvCxnSpPr>
        <p:spPr>
          <a:xfrm rot="5400000" flipH="1" flipV="1">
            <a:off x="2892000" y="1908601"/>
            <a:ext cx="1683603" cy="152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762000" y="3124200"/>
            <a:ext cx="152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Sub MIC/ 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Power-volume key/ IrDA Module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13" name="직선 화살표 연결선 112"/>
          <p:cNvCxnSpPr>
            <a:stCxn id="112" idx="0"/>
            <a:endCxn id="49" idx="1"/>
          </p:cNvCxnSpPr>
          <p:nvPr/>
        </p:nvCxnSpPr>
        <p:spPr>
          <a:xfrm rot="5400000" flipH="1" flipV="1">
            <a:off x="1581150" y="2190750"/>
            <a:ext cx="876300" cy="990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295400" y="5334000"/>
            <a:ext cx="83820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S-Pen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18" name="직선 화살표 연결선 117"/>
          <p:cNvCxnSpPr>
            <a:stCxn id="117" idx="0"/>
            <a:endCxn id="84" idx="1"/>
          </p:cNvCxnSpPr>
          <p:nvPr/>
        </p:nvCxnSpPr>
        <p:spPr>
          <a:xfrm rot="5400000" flipH="1" flipV="1">
            <a:off x="1905000" y="4648200"/>
            <a:ext cx="495300" cy="8763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1" name="직선 화살표 연결선 120"/>
          <p:cNvCxnSpPr>
            <a:stCxn id="54" idx="1"/>
            <a:endCxn id="89" idx="3"/>
          </p:cNvCxnSpPr>
          <p:nvPr/>
        </p:nvCxnSpPr>
        <p:spPr>
          <a:xfrm rot="10800000">
            <a:off x="6096000" y="5143501"/>
            <a:ext cx="533400" cy="1165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직선 화살표 연결선 125"/>
          <p:cNvCxnSpPr>
            <a:stCxn id="36" idx="1"/>
          </p:cNvCxnSpPr>
          <p:nvPr/>
        </p:nvCxnSpPr>
        <p:spPr>
          <a:xfrm rot="10800000">
            <a:off x="6019800" y="5943601"/>
            <a:ext cx="533400" cy="2308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직선 화살표 연결선 129"/>
          <p:cNvCxnSpPr>
            <a:stCxn id="38" idx="1"/>
            <a:endCxn id="67" idx="3"/>
          </p:cNvCxnSpPr>
          <p:nvPr/>
        </p:nvCxnSpPr>
        <p:spPr>
          <a:xfrm rot="10800000">
            <a:off x="5943600" y="952500"/>
            <a:ext cx="762000" cy="100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직선 화살표 연결선 132"/>
          <p:cNvCxnSpPr>
            <a:stCxn id="58" idx="1"/>
            <a:endCxn id="86" idx="3"/>
          </p:cNvCxnSpPr>
          <p:nvPr/>
        </p:nvCxnSpPr>
        <p:spPr>
          <a:xfrm rot="10800000">
            <a:off x="6096000" y="1752601"/>
            <a:ext cx="762000" cy="784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직선 화살표 연결선 135"/>
          <p:cNvCxnSpPr>
            <a:stCxn id="40" idx="1"/>
            <a:endCxn id="87" idx="3"/>
          </p:cNvCxnSpPr>
          <p:nvPr/>
        </p:nvCxnSpPr>
        <p:spPr>
          <a:xfrm rot="10800000" flipV="1">
            <a:off x="6096000" y="2805500"/>
            <a:ext cx="838200" cy="139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6934200" y="3304401"/>
            <a:ext cx="121920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LCD connector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0" name="직선 화살표 연결선 139"/>
          <p:cNvCxnSpPr>
            <a:stCxn id="139" idx="1"/>
            <a:endCxn id="88" idx="3"/>
          </p:cNvCxnSpPr>
          <p:nvPr/>
        </p:nvCxnSpPr>
        <p:spPr>
          <a:xfrm rot="10800000">
            <a:off x="5943600" y="3238501"/>
            <a:ext cx="990600" cy="2044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419600" y="39624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11pin sub PCB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(including SPK(R) connector and Home key FPCB connector</a:t>
            </a:r>
          </a:p>
        </p:txBody>
      </p:sp>
      <p:cxnSp>
        <p:nvCxnSpPr>
          <p:cNvPr id="144" name="직선 화살표 연결선 143"/>
          <p:cNvCxnSpPr>
            <a:stCxn id="143" idx="2"/>
          </p:cNvCxnSpPr>
          <p:nvPr/>
        </p:nvCxnSpPr>
        <p:spPr>
          <a:xfrm rot="5400000">
            <a:off x="4533215" y="4647516"/>
            <a:ext cx="1106271" cy="10287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2895600" y="4687669"/>
            <a:ext cx="914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SPK(R)/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Main MIC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Module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4" name="직선 화살표 연결선 153"/>
          <p:cNvCxnSpPr>
            <a:stCxn id="153" idx="2"/>
            <a:endCxn id="92" idx="0"/>
          </p:cNvCxnSpPr>
          <p:nvPr/>
        </p:nvCxnSpPr>
        <p:spPr>
          <a:xfrm rot="5400000">
            <a:off x="3181350" y="5467350"/>
            <a:ext cx="304800" cy="381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5" name="직사각형 164"/>
          <p:cNvSpPr/>
          <p:nvPr/>
        </p:nvSpPr>
        <p:spPr bwMode="auto">
          <a:xfrm>
            <a:off x="1066800" y="1066800"/>
            <a:ext cx="762000" cy="457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57200" y="1828800"/>
            <a:ext cx="1447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BT/WIFI/GPS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Antenna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(on the rear cover)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68" name="직선 화살표 연결선 167"/>
          <p:cNvCxnSpPr>
            <a:stCxn id="167" idx="0"/>
            <a:endCxn id="165" idx="2"/>
          </p:cNvCxnSpPr>
          <p:nvPr/>
        </p:nvCxnSpPr>
        <p:spPr>
          <a:xfrm rot="5400000" flipH="1" flipV="1">
            <a:off x="1162050" y="1543050"/>
            <a:ext cx="304800" cy="2667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4419600" y="1676400"/>
            <a:ext cx="9144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WACOM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connector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74" name="직선 화살표 연결선 173"/>
          <p:cNvCxnSpPr>
            <a:stCxn id="172" idx="0"/>
            <a:endCxn id="85" idx="2"/>
          </p:cNvCxnSpPr>
          <p:nvPr/>
        </p:nvCxnSpPr>
        <p:spPr>
          <a:xfrm rot="5400000" flipH="1" flipV="1">
            <a:off x="4705350" y="1466850"/>
            <a:ext cx="381000" cy="381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304800" y="2438400"/>
            <a:ext cx="12192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GH42-03977A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09600" y="3733800"/>
            <a:ext cx="12192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GH59-12911A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895600" y="1752600"/>
            <a:ext cx="12192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GH96-06106A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038600" y="2590800"/>
            <a:ext cx="12192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GH96-05974A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200400" y="3581400"/>
            <a:ext cx="12192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GH59-12906A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3048000" y="4419600"/>
            <a:ext cx="12192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GH59-12908A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239000" y="6248400"/>
            <a:ext cx="12192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GH59-12907A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477000" y="4572000"/>
            <a:ext cx="12192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GH59-12910A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858000" y="5438001"/>
            <a:ext cx="12192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GH59-13117A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086600" y="2009001"/>
            <a:ext cx="12192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GH59-13124A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162800" y="3533001"/>
            <a:ext cx="12192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GH59-12919A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9" name="직사각형 188"/>
          <p:cNvSpPr/>
          <p:nvPr/>
        </p:nvSpPr>
        <p:spPr bwMode="auto">
          <a:xfrm>
            <a:off x="3810000" y="5715000"/>
            <a:ext cx="228600" cy="2286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810000" y="4953000"/>
            <a:ext cx="838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Home key FPCB</a:t>
            </a:r>
          </a:p>
        </p:txBody>
      </p:sp>
      <p:cxnSp>
        <p:nvCxnSpPr>
          <p:cNvPr id="191" name="직선 화살표 연결선 190"/>
          <p:cNvCxnSpPr>
            <a:stCxn id="190" idx="2"/>
            <a:endCxn id="189" idx="0"/>
          </p:cNvCxnSpPr>
          <p:nvPr/>
        </p:nvCxnSpPr>
        <p:spPr>
          <a:xfrm rot="5400000">
            <a:off x="3926533" y="5412432"/>
            <a:ext cx="300335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3962400" y="4724400"/>
            <a:ext cx="12192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GH59-13128A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5800" y="5562600"/>
            <a:ext cx="121920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 GH98-25480A</a:t>
            </a:r>
            <a:endParaRPr lang="ko-KR" altLang="en-US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SMD parts (TOP side)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762000"/>
            <a:ext cx="3200400" cy="582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6553200" y="1981200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OSC200  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2805-001098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Oscillator – 26MHz</a:t>
            </a:r>
          </a:p>
        </p:txBody>
      </p:sp>
      <p:cxnSp>
        <p:nvCxnSpPr>
          <p:cNvPr id="54" name="직선 화살표 연결선 53"/>
          <p:cNvCxnSpPr>
            <a:stCxn id="51" idx="1"/>
          </p:cNvCxnSpPr>
          <p:nvPr/>
        </p:nvCxnSpPr>
        <p:spPr>
          <a:xfrm rot="10800000">
            <a:off x="5943600" y="1371601"/>
            <a:ext cx="609600" cy="840433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28600" y="2586335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UME600   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1107-002190</a:t>
            </a:r>
          </a:p>
          <a:p>
            <a:pPr algn="ctr"/>
            <a:r>
              <a:rPr lang="en-US" altLang="ko-KR" sz="1200" dirty="0" err="1" smtClean="0">
                <a:latin typeface="맑은 고딕" pitchFamily="50" charset="-127"/>
                <a:ea typeface="맑은 고딕" pitchFamily="50" charset="-127"/>
              </a:rPr>
              <a:t>MoviNAND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56" name="직선 화살표 연결선 55"/>
          <p:cNvCxnSpPr>
            <a:stCxn id="55" idx="3"/>
          </p:cNvCxnSpPr>
          <p:nvPr/>
        </p:nvCxnSpPr>
        <p:spPr>
          <a:xfrm flipV="1">
            <a:off x="2590800" y="2438400"/>
            <a:ext cx="838200" cy="37876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8600" y="5253335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U701   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1203-007657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PMIC</a:t>
            </a:r>
          </a:p>
        </p:txBody>
      </p:sp>
      <p:cxnSp>
        <p:nvCxnSpPr>
          <p:cNvPr id="62" name="직선 화살표 연결선 61"/>
          <p:cNvCxnSpPr>
            <a:stCxn id="61" idx="3"/>
          </p:cNvCxnSpPr>
          <p:nvPr/>
        </p:nvCxnSpPr>
        <p:spPr>
          <a:xfrm flipV="1">
            <a:off x="2590800" y="4495800"/>
            <a:ext cx="914400" cy="98836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28600" y="3500735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UCD400  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1205-004510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Audio CODEC</a:t>
            </a:r>
          </a:p>
        </p:txBody>
      </p:sp>
      <p:cxnSp>
        <p:nvCxnSpPr>
          <p:cNvPr id="72" name="직선 화살표 연결선 71"/>
          <p:cNvCxnSpPr>
            <a:stCxn id="71" idx="3"/>
          </p:cNvCxnSpPr>
          <p:nvPr/>
        </p:nvCxnSpPr>
        <p:spPr>
          <a:xfrm flipV="1">
            <a:off x="2590800" y="2895600"/>
            <a:ext cx="990600" cy="83596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28600" y="1748135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U1001 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1204-003387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IrDA IC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28600" y="909936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Ant100, Ant101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3712-001375</a:t>
            </a:r>
            <a:endParaRPr lang="en-US" altLang="ko-KR" sz="1200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150" dirty="0" smtClean="0">
                <a:latin typeface="맑은 고딕" pitchFamily="50" charset="-127"/>
                <a:ea typeface="맑은 고딕" pitchFamily="50" charset="-127"/>
              </a:rPr>
              <a:t>Ant. Contact (for GSM, WCDMA)</a:t>
            </a:r>
          </a:p>
        </p:txBody>
      </p:sp>
      <p:cxnSp>
        <p:nvCxnSpPr>
          <p:cNvPr id="104" name="직선 화살표 연결선 103"/>
          <p:cNvCxnSpPr>
            <a:stCxn id="102" idx="3"/>
          </p:cNvCxnSpPr>
          <p:nvPr/>
        </p:nvCxnSpPr>
        <p:spPr>
          <a:xfrm flipV="1">
            <a:off x="2590800" y="990601"/>
            <a:ext cx="685800" cy="15016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" name="직선 화살표 연결선 104"/>
          <p:cNvCxnSpPr>
            <a:stCxn id="101" idx="3"/>
          </p:cNvCxnSpPr>
          <p:nvPr/>
        </p:nvCxnSpPr>
        <p:spPr>
          <a:xfrm flipV="1">
            <a:off x="2590800" y="1371600"/>
            <a:ext cx="990600" cy="60736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553200" y="990600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U900  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1209-002142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Magnetic Sensor</a:t>
            </a:r>
          </a:p>
        </p:txBody>
      </p:sp>
      <p:cxnSp>
        <p:nvCxnSpPr>
          <p:cNvPr id="111" name="직선 화살표 연결선 110"/>
          <p:cNvCxnSpPr>
            <a:stCxn id="107" idx="1"/>
          </p:cNvCxnSpPr>
          <p:nvPr/>
        </p:nvCxnSpPr>
        <p:spPr>
          <a:xfrm rot="10800000" flipV="1">
            <a:off x="6096000" y="1221432"/>
            <a:ext cx="457200" cy="73967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553200" y="2971800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U201 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1205-004649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GPS IC (inside of shield-can)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553200" y="3886200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HDC900 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3708-002222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Connector (5M Camera)</a:t>
            </a:r>
          </a:p>
        </p:txBody>
      </p:sp>
      <p:cxnSp>
        <p:nvCxnSpPr>
          <p:cNvPr id="115" name="직선 화살표 연결선 114"/>
          <p:cNvCxnSpPr>
            <a:stCxn id="113" idx="1"/>
          </p:cNvCxnSpPr>
          <p:nvPr/>
        </p:nvCxnSpPr>
        <p:spPr>
          <a:xfrm rot="10800000">
            <a:off x="5715000" y="1295401"/>
            <a:ext cx="838200" cy="1907233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직선 화살표 연결선 115"/>
          <p:cNvCxnSpPr>
            <a:stCxn id="114" idx="1"/>
          </p:cNvCxnSpPr>
          <p:nvPr/>
        </p:nvCxnSpPr>
        <p:spPr>
          <a:xfrm rot="10800000">
            <a:off x="4876800" y="1371601"/>
            <a:ext cx="1676400" cy="2745433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28600" y="4415135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U702  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1203-006346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Reset IC</a:t>
            </a:r>
          </a:p>
        </p:txBody>
      </p:sp>
      <p:cxnSp>
        <p:nvCxnSpPr>
          <p:cNvPr id="77" name="직선 화살표 연결선 76"/>
          <p:cNvCxnSpPr>
            <a:stCxn id="74" idx="3"/>
          </p:cNvCxnSpPr>
          <p:nvPr/>
        </p:nvCxnSpPr>
        <p:spPr>
          <a:xfrm flipV="1">
            <a:off x="2590800" y="4191000"/>
            <a:ext cx="1066800" cy="45496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3024" y="870466"/>
            <a:ext cx="8643939" cy="5632311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600" dirty="0" smtClean="0">
                <a:latin typeface="HY견고딕" pitchFamily="18" charset="-127"/>
                <a:ea typeface="HY견고딕" pitchFamily="18" charset="-127"/>
              </a:rPr>
              <a:t>1.  All</a:t>
            </a:r>
            <a:r>
              <a:rPr lang="en-US" sz="1600" dirty="0">
                <a:latin typeface="HY견고딕" pitchFamily="18" charset="-127"/>
                <a:ea typeface="HY견고딕" pitchFamily="18" charset="-127"/>
              </a:rPr>
              <a:t> functionality, features, specifications and other product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600" dirty="0">
                <a:latin typeface="HY견고딕" pitchFamily="18" charset="-127"/>
                <a:ea typeface="HY견고딕" pitchFamily="18" charset="-127"/>
              </a:rPr>
              <a:t>information provided in this document including, but not limited 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600" dirty="0">
                <a:latin typeface="HY견고딕" pitchFamily="18" charset="-127"/>
                <a:ea typeface="HY견고딕" pitchFamily="18" charset="-127"/>
              </a:rPr>
              <a:t>to, the benefits, design, pricing, components, performance, 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600" dirty="0">
                <a:latin typeface="HY견고딕" pitchFamily="18" charset="-127"/>
                <a:ea typeface="HY견고딕" pitchFamily="18" charset="-127"/>
              </a:rPr>
              <a:t>availability, and capabilities of the product are subject to change 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600" dirty="0">
                <a:latin typeface="HY견고딕" pitchFamily="18" charset="-127"/>
                <a:ea typeface="HY견고딕" pitchFamily="18" charset="-127"/>
              </a:rPr>
              <a:t>without notice or obligation. Samsung reserves the right to make changes to this document and the product described herein, at anytime, without obligation on Samsung to provide notification </a:t>
            </a:r>
            <a:r>
              <a:rPr lang="en-US" sz="1600" dirty="0" smtClean="0">
                <a:latin typeface="HY견고딕" pitchFamily="18" charset="-127"/>
                <a:ea typeface="HY견고딕" pitchFamily="18" charset="-127"/>
              </a:rPr>
              <a:t>of such</a:t>
            </a:r>
            <a:r>
              <a:rPr lang="en-US" sz="1600" dirty="0">
                <a:latin typeface="HY견고딕" pitchFamily="18" charset="-127"/>
                <a:ea typeface="HY견고딕" pitchFamily="18" charset="-127"/>
              </a:rPr>
              <a:t> change</a:t>
            </a:r>
            <a:r>
              <a:rPr lang="en-US" sz="16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sz="16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1600" dirty="0" smtClean="0">
                <a:latin typeface="HY견고딕" pitchFamily="18" charset="-127"/>
                <a:ea typeface="HY견고딕" pitchFamily="18" charset="-127"/>
              </a:rPr>
              <a:t>2.  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In data of our company, important management / technical information is included, and if it is leaked, loss can happen in various aspect such as closing a technology gap, increasing ability to respond.  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Therefore, it is strictly prohibited from information leak or forwarding this material, and if leak of management / technical information due to disobeying the law happens, it can be severely punished in accordance with information protection rule of our company.</a:t>
            </a:r>
            <a:endParaRPr lang="en-US" sz="1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228600" y="76200"/>
            <a:ext cx="8686800" cy="55372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NOTICE</a:t>
            </a:r>
            <a:endParaRPr kumimoji="1" lang="ko-KR" altLang="en-US" sz="2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SMD parts (Bottom side)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736356"/>
            <a:ext cx="3200400" cy="589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6400800" y="685801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U106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1209-002006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Grip Sensor IC</a:t>
            </a:r>
          </a:p>
        </p:txBody>
      </p:sp>
      <p:cxnSp>
        <p:nvCxnSpPr>
          <p:cNvPr id="56" name="직선 화살표 연결선 55"/>
          <p:cNvCxnSpPr>
            <a:stCxn id="55" idx="1"/>
          </p:cNvCxnSpPr>
          <p:nvPr/>
        </p:nvCxnSpPr>
        <p:spPr>
          <a:xfrm rot="10800000" flipV="1">
            <a:off x="5791200" y="916634"/>
            <a:ext cx="609600" cy="226366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400800" y="1189705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U1008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1205-004674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WACOM IC</a:t>
            </a:r>
          </a:p>
        </p:txBody>
      </p:sp>
      <p:cxnSp>
        <p:nvCxnSpPr>
          <p:cNvPr id="60" name="직선 화살표 연결선 59"/>
          <p:cNvCxnSpPr>
            <a:stCxn id="59" idx="1"/>
          </p:cNvCxnSpPr>
          <p:nvPr/>
        </p:nvCxnSpPr>
        <p:spPr>
          <a:xfrm rot="10800000">
            <a:off x="5638800" y="1219200"/>
            <a:ext cx="762000" cy="20133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52400" y="762001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Ant202, Ant203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3712-001375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Ant. Contact (for BT, WIFI, GPS)</a:t>
            </a:r>
          </a:p>
        </p:txBody>
      </p:sp>
      <p:cxnSp>
        <p:nvCxnSpPr>
          <p:cNvPr id="65" name="직선 화살표 연결선 64"/>
          <p:cNvCxnSpPr/>
          <p:nvPr/>
        </p:nvCxnSpPr>
        <p:spPr>
          <a:xfrm flipV="1">
            <a:off x="2514601" y="838200"/>
            <a:ext cx="838201" cy="154634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400800" y="1693609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HDC500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3711-007173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Connector (SD card &amp; Motor)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00800" y="2190137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SLC1000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3708-003131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Connector (WACOM)</a:t>
            </a:r>
          </a:p>
        </p:txBody>
      </p:sp>
      <p:cxnSp>
        <p:nvCxnSpPr>
          <p:cNvPr id="70" name="직선 화살표 연결선 69"/>
          <p:cNvCxnSpPr>
            <a:stCxn id="67" idx="1"/>
          </p:cNvCxnSpPr>
          <p:nvPr/>
        </p:nvCxnSpPr>
        <p:spPr>
          <a:xfrm rot="10800000">
            <a:off x="5791200" y="1447800"/>
            <a:ext cx="609600" cy="47664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>
            <a:stCxn id="69" idx="1"/>
          </p:cNvCxnSpPr>
          <p:nvPr/>
        </p:nvCxnSpPr>
        <p:spPr>
          <a:xfrm rot="10800000">
            <a:off x="5334000" y="1295400"/>
            <a:ext cx="1066800" cy="1125570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400800" y="2689576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F100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2911-000236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Antenna Switch Module</a:t>
            </a:r>
          </a:p>
        </p:txBody>
      </p:sp>
      <p:cxnSp>
        <p:nvCxnSpPr>
          <p:cNvPr id="73" name="직선 화살표 연결선 72"/>
          <p:cNvCxnSpPr>
            <a:stCxn id="72" idx="1"/>
          </p:cNvCxnSpPr>
          <p:nvPr/>
        </p:nvCxnSpPr>
        <p:spPr>
          <a:xfrm rot="10800000">
            <a:off x="5791200" y="2133601"/>
            <a:ext cx="609600" cy="786809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52400" y="1258669"/>
            <a:ext cx="2362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U203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1205-004598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Bluetooth &amp; WIFI IC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(inside of shield-can)</a:t>
            </a:r>
          </a:p>
        </p:txBody>
      </p:sp>
      <p:cxnSp>
        <p:nvCxnSpPr>
          <p:cNvPr id="75" name="직선 화살표 연결선 74"/>
          <p:cNvCxnSpPr/>
          <p:nvPr/>
        </p:nvCxnSpPr>
        <p:spPr>
          <a:xfrm flipV="1">
            <a:off x="2514600" y="1219200"/>
            <a:ext cx="762000" cy="304800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52400" y="1976735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HDC1000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3711-006923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Connector(Power &amp; </a:t>
            </a:r>
            <a:r>
              <a:rPr lang="en-US" altLang="ko-KR" sz="1200" dirty="0" err="1" smtClean="0">
                <a:latin typeface="맑은 고딕" pitchFamily="50" charset="-127"/>
                <a:ea typeface="맑은 고딕" pitchFamily="50" charset="-127"/>
              </a:rPr>
              <a:t>Vol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 &amp; IrDA)</a:t>
            </a:r>
          </a:p>
        </p:txBody>
      </p:sp>
      <p:cxnSp>
        <p:nvCxnSpPr>
          <p:cNvPr id="77" name="직선 화살표 연결선 76"/>
          <p:cNvCxnSpPr>
            <a:stCxn id="76" idx="3"/>
          </p:cNvCxnSpPr>
          <p:nvPr/>
        </p:nvCxnSpPr>
        <p:spPr>
          <a:xfrm flipV="1">
            <a:off x="2514600" y="1519535"/>
            <a:ext cx="457200" cy="688033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2400" y="2510135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HDC901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3711-006925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Connector (1.3M Camera)</a:t>
            </a:r>
          </a:p>
        </p:txBody>
      </p:sp>
      <p:cxnSp>
        <p:nvCxnSpPr>
          <p:cNvPr id="83" name="직선 화살표 연결선 82"/>
          <p:cNvCxnSpPr>
            <a:stCxn id="81" idx="3"/>
          </p:cNvCxnSpPr>
          <p:nvPr/>
        </p:nvCxnSpPr>
        <p:spPr>
          <a:xfrm flipV="1">
            <a:off x="2514600" y="1066800"/>
            <a:ext cx="1219200" cy="167416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52400" y="3048000"/>
            <a:ext cx="2362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HDC402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3711-007188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Connector (Receiver &amp; Ear Jack &amp; Light-Proximity sensor)</a:t>
            </a:r>
          </a:p>
        </p:txBody>
      </p:sp>
      <p:cxnSp>
        <p:nvCxnSpPr>
          <p:cNvPr id="87" name="직선 화살표 연결선 86"/>
          <p:cNvCxnSpPr>
            <a:stCxn id="86" idx="3"/>
          </p:cNvCxnSpPr>
          <p:nvPr/>
        </p:nvCxnSpPr>
        <p:spPr>
          <a:xfrm flipV="1">
            <a:off x="2514600" y="1179731"/>
            <a:ext cx="1524000" cy="2191435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400800" y="3190569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U104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1203-007333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PAM DCDC</a:t>
            </a:r>
          </a:p>
        </p:txBody>
      </p:sp>
      <p:cxnSp>
        <p:nvCxnSpPr>
          <p:cNvPr id="90" name="직선 화살표 연결선 89"/>
          <p:cNvCxnSpPr>
            <a:stCxn id="89" idx="1"/>
          </p:cNvCxnSpPr>
          <p:nvPr/>
        </p:nvCxnSpPr>
        <p:spPr>
          <a:xfrm rot="10800000">
            <a:off x="5791200" y="2286000"/>
            <a:ext cx="609600" cy="113540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400800" y="5663832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U705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1203-007321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IF PMIC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52400" y="3810000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C1013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1205-004233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MHL IC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400800" y="6167737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HDC400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3711-008347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Connector (SPK-L)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52400" y="5410200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HDC300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3711-008347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Connector (SIM)</a:t>
            </a:r>
          </a:p>
        </p:txBody>
      </p:sp>
      <p:cxnSp>
        <p:nvCxnSpPr>
          <p:cNvPr id="97" name="직선 화살표 연결선 96"/>
          <p:cNvCxnSpPr>
            <a:stCxn id="92" idx="3"/>
          </p:cNvCxnSpPr>
          <p:nvPr/>
        </p:nvCxnSpPr>
        <p:spPr>
          <a:xfrm flipV="1">
            <a:off x="2514600" y="3657600"/>
            <a:ext cx="2895600" cy="383233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52400" y="4343400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UCP600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0902-002996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Application Processor</a:t>
            </a:r>
          </a:p>
        </p:txBody>
      </p:sp>
      <p:cxnSp>
        <p:nvCxnSpPr>
          <p:cNvPr id="99" name="직선 화살표 연결선 98"/>
          <p:cNvCxnSpPr>
            <a:stCxn id="98" idx="3"/>
          </p:cNvCxnSpPr>
          <p:nvPr/>
        </p:nvCxnSpPr>
        <p:spPr>
          <a:xfrm flipV="1">
            <a:off x="2514600" y="3810000"/>
            <a:ext cx="2971800" cy="764233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52400" y="4876800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BTC700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3711-008421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Connector (Battery)</a:t>
            </a:r>
          </a:p>
        </p:txBody>
      </p:sp>
      <p:cxnSp>
        <p:nvCxnSpPr>
          <p:cNvPr id="103" name="직선 화살표 연결선 102"/>
          <p:cNvCxnSpPr/>
          <p:nvPr/>
        </p:nvCxnSpPr>
        <p:spPr>
          <a:xfrm rot="16200000" flipV="1">
            <a:off x="5562599" y="5715001"/>
            <a:ext cx="1143004" cy="533401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직선 화살표 연결선 103"/>
          <p:cNvCxnSpPr>
            <a:stCxn id="91" idx="1"/>
          </p:cNvCxnSpPr>
          <p:nvPr/>
        </p:nvCxnSpPr>
        <p:spPr>
          <a:xfrm rot="10800000">
            <a:off x="5638800" y="4876801"/>
            <a:ext cx="762000" cy="1017865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400800" y="4662945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UME300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1105-002212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Mobile DDR SDRAM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400800" y="4159496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SLC900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3708-002781</a:t>
            </a: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Connector (TSP)</a:t>
            </a:r>
          </a:p>
        </p:txBody>
      </p:sp>
      <p:cxnSp>
        <p:nvCxnSpPr>
          <p:cNvPr id="108" name="직선 화살표 연결선 107"/>
          <p:cNvCxnSpPr>
            <a:stCxn id="107" idx="1"/>
          </p:cNvCxnSpPr>
          <p:nvPr/>
        </p:nvCxnSpPr>
        <p:spPr>
          <a:xfrm rot="10800000">
            <a:off x="5715000" y="2971801"/>
            <a:ext cx="685800" cy="1418529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직선 화살표 연결선 108"/>
          <p:cNvCxnSpPr>
            <a:stCxn id="105" idx="1"/>
          </p:cNvCxnSpPr>
          <p:nvPr/>
        </p:nvCxnSpPr>
        <p:spPr>
          <a:xfrm rot="10800000">
            <a:off x="5638800" y="4343400"/>
            <a:ext cx="762000" cy="55037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직선 화살표 연결선 111"/>
          <p:cNvCxnSpPr>
            <a:stCxn id="96" idx="3"/>
          </p:cNvCxnSpPr>
          <p:nvPr/>
        </p:nvCxnSpPr>
        <p:spPr>
          <a:xfrm flipV="1">
            <a:off x="2514600" y="5638800"/>
            <a:ext cx="3124200" cy="2233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직선 화살표 연결선 113"/>
          <p:cNvCxnSpPr/>
          <p:nvPr/>
        </p:nvCxnSpPr>
        <p:spPr>
          <a:xfrm>
            <a:off x="2514600" y="5257800"/>
            <a:ext cx="3124200" cy="76200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400800" y="5164393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UCP300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1205-004511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Call Processor</a:t>
            </a:r>
          </a:p>
        </p:txBody>
      </p:sp>
      <p:cxnSp>
        <p:nvCxnSpPr>
          <p:cNvPr id="116" name="직선 화살표 연결선 115"/>
          <p:cNvCxnSpPr>
            <a:stCxn id="146" idx="3"/>
          </p:cNvCxnSpPr>
          <p:nvPr/>
        </p:nvCxnSpPr>
        <p:spPr>
          <a:xfrm>
            <a:off x="4953000" y="1596559"/>
            <a:ext cx="533400" cy="79841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직선 화살표 연결선 116"/>
          <p:cNvCxnSpPr>
            <a:stCxn id="115" idx="1"/>
          </p:cNvCxnSpPr>
          <p:nvPr/>
        </p:nvCxnSpPr>
        <p:spPr>
          <a:xfrm rot="10800000">
            <a:off x="5638800" y="4648200"/>
            <a:ext cx="762000" cy="747026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400800" y="3687097"/>
            <a:ext cx="236220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PAM100   </a:t>
            </a:r>
            <a:r>
              <a:rPr lang="en-US" altLang="ko-KR" sz="11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1201-003400</a:t>
            </a:r>
          </a:p>
          <a:p>
            <a:pPr algn="ctr"/>
            <a:r>
              <a:rPr lang="en-US" altLang="ko-KR" sz="1100" dirty="0" smtClean="0">
                <a:latin typeface="맑은 고딕" pitchFamily="50" charset="-127"/>
                <a:ea typeface="맑은 고딕" pitchFamily="50" charset="-127"/>
              </a:rPr>
              <a:t>Power Amplifier Module</a:t>
            </a:r>
          </a:p>
        </p:txBody>
      </p:sp>
      <p:cxnSp>
        <p:nvCxnSpPr>
          <p:cNvPr id="121" name="직선 화살표 연결선 120"/>
          <p:cNvCxnSpPr>
            <a:stCxn id="120" idx="1"/>
          </p:cNvCxnSpPr>
          <p:nvPr/>
        </p:nvCxnSpPr>
        <p:spPr>
          <a:xfrm rot="10800000">
            <a:off x="5638800" y="2362201"/>
            <a:ext cx="762000" cy="1540341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8" name="직선 화살표 연결선 127"/>
          <p:cNvCxnSpPr>
            <a:stCxn id="153" idx="3"/>
          </p:cNvCxnSpPr>
          <p:nvPr/>
        </p:nvCxnSpPr>
        <p:spPr>
          <a:xfrm flipV="1">
            <a:off x="4953000" y="1828801"/>
            <a:ext cx="457200" cy="7255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9" name="직선 화살표 연결선 128"/>
          <p:cNvCxnSpPr/>
          <p:nvPr/>
        </p:nvCxnSpPr>
        <p:spPr>
          <a:xfrm flipV="1">
            <a:off x="4953000" y="2133600"/>
            <a:ext cx="533400" cy="381000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2" name="직선 화살표 연결선 131"/>
          <p:cNvCxnSpPr>
            <a:stCxn id="161" idx="3"/>
          </p:cNvCxnSpPr>
          <p:nvPr/>
        </p:nvCxnSpPr>
        <p:spPr>
          <a:xfrm flipV="1">
            <a:off x="4953000" y="1981201"/>
            <a:ext cx="533400" cy="22495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4" name="직선 화살표 연결선 143"/>
          <p:cNvCxnSpPr/>
          <p:nvPr/>
        </p:nvCxnSpPr>
        <p:spPr>
          <a:xfrm flipV="1">
            <a:off x="4953000" y="2667000"/>
            <a:ext cx="533400" cy="152400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5" name="직선 화살표 연결선 144"/>
          <p:cNvCxnSpPr>
            <a:stCxn id="169" idx="3"/>
          </p:cNvCxnSpPr>
          <p:nvPr/>
        </p:nvCxnSpPr>
        <p:spPr>
          <a:xfrm flipV="1">
            <a:off x="4953000" y="2971801"/>
            <a:ext cx="381000" cy="14875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429000" y="1447800"/>
            <a:ext cx="1524000" cy="2975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U105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</a:rPr>
              <a:t>1203-006801</a:t>
            </a:r>
            <a:endParaRPr lang="en-US" altLang="ko-KR" sz="10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ts val="8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Transceiver DCDC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3429000" y="1752600"/>
            <a:ext cx="1524000" cy="2975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OSC100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</a:rPr>
              <a:t>2801-005166</a:t>
            </a:r>
            <a:endParaRPr lang="en-US" altLang="ko-KR" sz="10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ts val="8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DCXO – 26MHz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429000" y="2057400"/>
            <a:ext cx="1524000" cy="2975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U100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1205-004515</a:t>
            </a:r>
          </a:p>
          <a:p>
            <a:pPr algn="ctr">
              <a:lnSpc>
                <a:spcPts val="8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Transceiver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429000" y="2362200"/>
            <a:ext cx="1524000" cy="2975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F101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2910-000190</a:t>
            </a:r>
          </a:p>
          <a:p>
            <a:pPr algn="ctr">
              <a:lnSpc>
                <a:spcPts val="8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SAW Duplexer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429000" y="2667000"/>
            <a:ext cx="1524000" cy="2975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U904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1205-004521</a:t>
            </a:r>
          </a:p>
          <a:p>
            <a:pPr algn="ctr">
              <a:lnSpc>
                <a:spcPts val="8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TSP IC</a:t>
            </a:r>
          </a:p>
        </p:txBody>
      </p:sp>
      <p:cxnSp>
        <p:nvCxnSpPr>
          <p:cNvPr id="166" name="직선 화살표 연결선 165"/>
          <p:cNvCxnSpPr/>
          <p:nvPr/>
        </p:nvCxnSpPr>
        <p:spPr>
          <a:xfrm flipV="1">
            <a:off x="4953000" y="3124200"/>
            <a:ext cx="457200" cy="304800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3429000" y="2971800"/>
            <a:ext cx="1524000" cy="2975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U901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1209-002153</a:t>
            </a:r>
          </a:p>
          <a:p>
            <a:pPr algn="ctr">
              <a:lnSpc>
                <a:spcPts val="8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Acc. Sensor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429000" y="3276600"/>
            <a:ext cx="1524000" cy="2975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HDC800 </a:t>
            </a:r>
            <a:r>
              <a:rPr lang="en-US" altLang="ko-KR" sz="100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3711-007295</a:t>
            </a:r>
          </a:p>
          <a:p>
            <a:pPr algn="ctr">
              <a:lnSpc>
                <a:spcPts val="800"/>
              </a:lnSpc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Connector (LCD)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152400" y="5939135"/>
            <a:ext cx="23622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IFC500   </a:t>
            </a:r>
            <a:r>
              <a:rPr lang="en-US" altLang="ko-KR" sz="1200" dirty="0" smtClean="0">
                <a:solidFill>
                  <a:schemeClr val="accent6">
                    <a:lumMod val="75000"/>
                  </a:schemeClr>
                </a:solidFill>
              </a:rPr>
              <a:t>3711-006843</a:t>
            </a:r>
            <a:endParaRPr lang="en-US" altLang="ko-KR" sz="120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Connector (11pin sub PCB)</a:t>
            </a:r>
          </a:p>
        </p:txBody>
      </p:sp>
      <p:cxnSp>
        <p:nvCxnSpPr>
          <p:cNvPr id="194" name="직선 화살표 연결선 193"/>
          <p:cNvCxnSpPr>
            <a:stCxn id="193" idx="3"/>
          </p:cNvCxnSpPr>
          <p:nvPr/>
        </p:nvCxnSpPr>
        <p:spPr>
          <a:xfrm flipV="1">
            <a:off x="2514600" y="6019800"/>
            <a:ext cx="2590800" cy="150168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kumimoji="0" lang="en-US" altLang="ko-KR" dirty="0" smtClean="0">
                <a:solidFill>
                  <a:sysClr val="window" lastClr="FFFFFF"/>
                </a:solidFill>
                <a:ea typeface="HY헤드라인M" pitchFamily="18" charset="-127"/>
              </a:rPr>
              <a:t>Power problem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09600" y="1295400"/>
          <a:ext cx="813690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384376"/>
                <a:gridCol w="2520280"/>
                <a:gridCol w="172819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battery</a:t>
                      </a:r>
                      <a:r>
                        <a:rPr lang="en-US" altLang="ko-KR" sz="1200" baseline="0" dirty="0" smtClean="0"/>
                        <a:t> voltage.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Less than 3.4V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Battery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More than 3.4V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power</a:t>
                      </a:r>
                      <a:r>
                        <a:rPr lang="en-US" altLang="ko-KR" sz="1200" baseline="0" dirty="0" smtClean="0"/>
                        <a:t>-key FPCB.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Abnormal(open,</a:t>
                      </a:r>
                      <a:r>
                        <a:rPr lang="en-US" altLang="ko-KR" sz="1200" baseline="0" dirty="0" smtClean="0"/>
                        <a:t> tear, etc)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Power-key FPCB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</a:t>
                      </a:r>
                      <a:r>
                        <a:rPr lang="en-US" altLang="ko-KR" sz="1200" baseline="0" dirty="0" smtClean="0"/>
                        <a:t>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51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Power on the device and check</a:t>
                      </a:r>
                      <a:r>
                        <a:rPr lang="en-US" altLang="ko-KR" sz="1200" baseline="0" dirty="0" smtClean="0"/>
                        <a:t> the power-on sound or motor vibration.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Abnormal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Front </a:t>
                      </a:r>
                      <a:r>
                        <a:rPr lang="en-US" altLang="ko-KR" sz="1200" dirty="0" err="1" smtClean="0"/>
                        <a:t>Ass’y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 to the next</a:t>
                      </a:r>
                      <a:r>
                        <a:rPr lang="en-US" altLang="ko-KR" sz="1200" baseline="0" dirty="0" smtClean="0"/>
                        <a:t>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</a:t>
                      </a:r>
                      <a:r>
                        <a:rPr lang="en-US" altLang="ko-KR" sz="1200" baseline="0" dirty="0" smtClean="0"/>
                        <a:t> of the following chips</a:t>
                      </a:r>
                    </a:p>
                    <a:p>
                      <a:pPr algn="l" latinLnBrk="1"/>
                      <a:r>
                        <a:rPr lang="en-US" altLang="ko-KR" sz="1200" dirty="0" smtClean="0"/>
                        <a:t>(C755,</a:t>
                      </a:r>
                      <a:r>
                        <a:rPr lang="en-US" altLang="ko-KR" sz="1200" baseline="0" dirty="0" smtClean="0"/>
                        <a:t> C754, C727, C736, AP_PS_HOLD(TP))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C755&gt;1.35V,</a:t>
                      </a:r>
                      <a:r>
                        <a:rPr lang="en-US" altLang="ko-KR" sz="1200" baseline="0" dirty="0" smtClean="0"/>
                        <a:t> C754&gt;2.0V, C727&gt;1.0V, C736&gt;1,95V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AP</a:t>
                      </a:r>
                      <a:r>
                        <a:rPr lang="en-US" altLang="ko-KR" sz="1200" baseline="0" dirty="0" smtClean="0"/>
                        <a:t>_PS_HOLD(TP)</a:t>
                      </a:r>
                      <a:r>
                        <a:rPr lang="en-US" altLang="ko-KR" sz="1200" dirty="0" smtClean="0"/>
                        <a:t> &gt; 1.8V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</a:t>
                      </a:r>
                      <a:r>
                        <a:rPr lang="en-US" altLang="ko-KR" sz="1200" baseline="0" dirty="0" smtClean="0"/>
                        <a:t>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PMIC</a:t>
                      </a:r>
                      <a:r>
                        <a:rPr lang="en-US" altLang="ko-KR" sz="1200" baseline="0" dirty="0" smtClean="0"/>
                        <a:t> (U701)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the frequency of OSC700(C705)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32KHz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Main chip</a:t>
                      </a:r>
                      <a:r>
                        <a:rPr lang="en-US" altLang="ko-KR" sz="1200" baseline="0" dirty="0" smtClean="0"/>
                        <a:t> (UCP600)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TCXO (OSC700)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dirty="0" smtClean="0">
                <a:solidFill>
                  <a:sysClr val="window" lastClr="FFFFFF"/>
                </a:solidFill>
                <a:ea typeface="HY헤드라인M" pitchFamily="18" charset="-127"/>
              </a:rPr>
              <a:t>Power problem</a:t>
            </a:r>
            <a:endParaRPr lang="ko-KR" altLang="en-US" dirty="0"/>
          </a:p>
        </p:txBody>
      </p:sp>
      <p:sp>
        <p:nvSpPr>
          <p:cNvPr id="55" name="모서리가 둥근 직사각형 54"/>
          <p:cNvSpPr/>
          <p:nvPr/>
        </p:nvSpPr>
        <p:spPr>
          <a:xfrm>
            <a:off x="228600" y="2590800"/>
            <a:ext cx="2209800" cy="39624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102" name="그룹 101"/>
          <p:cNvGrpSpPr/>
          <p:nvPr/>
        </p:nvGrpSpPr>
        <p:grpSpPr>
          <a:xfrm>
            <a:off x="6248400" y="838200"/>
            <a:ext cx="2057400" cy="1676400"/>
            <a:chOff x="4191000" y="762000"/>
            <a:chExt cx="2057400" cy="1676400"/>
          </a:xfrm>
        </p:grpSpPr>
        <p:sp>
          <p:nvSpPr>
            <p:cNvPr id="68" name="모서리가 둥근 직사각형 67"/>
            <p:cNvSpPr/>
            <p:nvPr/>
          </p:nvSpPr>
          <p:spPr>
            <a:xfrm>
              <a:off x="4191000" y="838200"/>
              <a:ext cx="2057400" cy="1600200"/>
            </a:xfrm>
            <a:prstGeom prst="round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9" name="TextBox 51"/>
            <p:cNvSpPr txBox="1"/>
            <p:nvPr/>
          </p:nvSpPr>
          <p:spPr>
            <a:xfrm>
              <a:off x="4495800" y="762000"/>
              <a:ext cx="530915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/>
                <a:t>Step3</a:t>
              </a:r>
              <a:endParaRPr lang="ko-KR" altLang="en-US" sz="1000" b="1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99710" y="1066800"/>
              <a:ext cx="1330036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" name="TextBox 21"/>
            <p:cNvSpPr txBox="1"/>
            <p:nvPr/>
          </p:nvSpPr>
          <p:spPr>
            <a:xfrm>
              <a:off x="4343400" y="2039779"/>
              <a:ext cx="1837362" cy="246221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Check the power-key FPCB</a:t>
              </a: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4876800" y="1295400"/>
              <a:ext cx="685800" cy="685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152400" y="713602"/>
            <a:ext cx="2057400" cy="1724798"/>
            <a:chOff x="152400" y="713602"/>
            <a:chExt cx="2057400" cy="17247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1066800"/>
              <a:ext cx="1828800" cy="1229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" name="모서리가 둥근 직사각형 49"/>
            <p:cNvSpPr/>
            <p:nvPr/>
          </p:nvSpPr>
          <p:spPr>
            <a:xfrm>
              <a:off x="152400" y="838200"/>
              <a:ext cx="2057400" cy="1600200"/>
            </a:xfrm>
            <a:prstGeom prst="round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476689" y="713602"/>
              <a:ext cx="530915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/>
                <a:t>Step2</a:t>
              </a:r>
              <a:endParaRPr lang="ko-KR" altLang="en-US" sz="1000" b="1" dirty="0"/>
            </a:p>
          </p:txBody>
        </p:sp>
        <p:sp>
          <p:nvSpPr>
            <p:cNvPr id="60" name="TextBox 67"/>
            <p:cNvSpPr txBox="1"/>
            <p:nvPr/>
          </p:nvSpPr>
          <p:spPr>
            <a:xfrm>
              <a:off x="990600" y="1371600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 err="1" smtClean="0">
                  <a:solidFill>
                    <a:srgbClr val="FF0000"/>
                  </a:solidFill>
                </a:rPr>
                <a:t>V</a:t>
              </a:r>
              <a:r>
                <a:rPr lang="en-US" altLang="ko-KR" sz="1400" b="1" baseline="-25000" dirty="0" err="1" smtClean="0">
                  <a:solidFill>
                    <a:srgbClr val="FF0000"/>
                  </a:solidFill>
                </a:rPr>
                <a:t>batt</a:t>
              </a:r>
              <a:endParaRPr lang="ko-KR" altLang="en-US" sz="1000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3" name="타원 92"/>
            <p:cNvSpPr/>
            <p:nvPr/>
          </p:nvSpPr>
          <p:spPr>
            <a:xfrm>
              <a:off x="1371600" y="13716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914400"/>
            <a:ext cx="1862137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6" name="직선 화살표 연결선 95"/>
          <p:cNvCxnSpPr>
            <a:stCxn id="99" idx="3"/>
            <a:endCxn id="68" idx="1"/>
          </p:cNvCxnSpPr>
          <p:nvPr/>
        </p:nvCxnSpPr>
        <p:spPr>
          <a:xfrm>
            <a:off x="3124200" y="1409700"/>
            <a:ext cx="3124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>
            <a:stCxn id="103" idx="1"/>
            <a:endCxn id="50" idx="3"/>
          </p:cNvCxnSpPr>
          <p:nvPr/>
        </p:nvCxnSpPr>
        <p:spPr>
          <a:xfrm rot="10800000">
            <a:off x="2209800" y="1638300"/>
            <a:ext cx="20574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9" name="직사각형 98"/>
          <p:cNvSpPr/>
          <p:nvPr/>
        </p:nvSpPr>
        <p:spPr>
          <a:xfrm>
            <a:off x="2895600" y="1295400"/>
            <a:ext cx="228600" cy="2286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59651" y="3281362"/>
            <a:ext cx="1793549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" name="직사각형 102"/>
          <p:cNvSpPr/>
          <p:nvPr/>
        </p:nvSpPr>
        <p:spPr>
          <a:xfrm>
            <a:off x="4267200" y="3200400"/>
            <a:ext cx="381000" cy="3810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6" name="직사각형 105"/>
          <p:cNvSpPr/>
          <p:nvPr/>
        </p:nvSpPr>
        <p:spPr>
          <a:xfrm>
            <a:off x="4267200" y="2514600"/>
            <a:ext cx="381000" cy="3048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7" name="직사각형 106"/>
          <p:cNvSpPr/>
          <p:nvPr/>
        </p:nvSpPr>
        <p:spPr>
          <a:xfrm>
            <a:off x="4912051" y="5110162"/>
            <a:ext cx="381000" cy="3048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724400"/>
            <a:ext cx="1841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" name="직사각형 108"/>
          <p:cNvSpPr/>
          <p:nvPr/>
        </p:nvSpPr>
        <p:spPr>
          <a:xfrm>
            <a:off x="990600" y="4800600"/>
            <a:ext cx="533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0" name="타원 109"/>
          <p:cNvSpPr/>
          <p:nvPr/>
        </p:nvSpPr>
        <p:spPr>
          <a:xfrm>
            <a:off x="1600200" y="5715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1" name="타원 110"/>
          <p:cNvSpPr/>
          <p:nvPr/>
        </p:nvSpPr>
        <p:spPr>
          <a:xfrm>
            <a:off x="914400" y="59436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2" name="타원 111"/>
          <p:cNvSpPr/>
          <p:nvPr/>
        </p:nvSpPr>
        <p:spPr>
          <a:xfrm>
            <a:off x="1371600" y="58674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3" name="타원 112"/>
          <p:cNvSpPr/>
          <p:nvPr/>
        </p:nvSpPr>
        <p:spPr>
          <a:xfrm>
            <a:off x="1143000" y="55626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16" name="직선 화살표 연결선 115"/>
          <p:cNvCxnSpPr/>
          <p:nvPr/>
        </p:nvCxnSpPr>
        <p:spPr>
          <a:xfrm rot="10800000" flipV="1">
            <a:off x="2222501" y="5262562"/>
            <a:ext cx="2689551" cy="204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7" name="TextBox 58"/>
          <p:cNvSpPr txBox="1"/>
          <p:nvPr/>
        </p:nvSpPr>
        <p:spPr>
          <a:xfrm>
            <a:off x="457200" y="2496979"/>
            <a:ext cx="53091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Step5</a:t>
            </a:r>
            <a:endParaRPr lang="ko-KR" altLang="en-US" sz="1000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2971800"/>
            <a:ext cx="1534599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9" name="직선 화살표 연결선 118"/>
          <p:cNvCxnSpPr>
            <a:stCxn id="106" idx="1"/>
            <a:endCxn id="1033" idx="3"/>
          </p:cNvCxnSpPr>
          <p:nvPr/>
        </p:nvCxnSpPr>
        <p:spPr>
          <a:xfrm rot="10800000" flipV="1">
            <a:off x="1991800" y="2666999"/>
            <a:ext cx="2275401" cy="1089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모서리가 둥근 직사각형 120"/>
          <p:cNvSpPr/>
          <p:nvPr/>
        </p:nvSpPr>
        <p:spPr>
          <a:xfrm>
            <a:off x="6705600" y="3276600"/>
            <a:ext cx="2209800" cy="22098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2" name="TextBox 58"/>
          <p:cNvSpPr txBox="1"/>
          <p:nvPr/>
        </p:nvSpPr>
        <p:spPr>
          <a:xfrm>
            <a:off x="7010400" y="3200400"/>
            <a:ext cx="53091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Step6</a:t>
            </a:r>
            <a:endParaRPr lang="ko-KR" altLang="en-US" sz="1000" b="1" dirty="0"/>
          </a:p>
        </p:txBody>
      </p:sp>
      <p:cxnSp>
        <p:nvCxnSpPr>
          <p:cNvPr id="123" name="직선 화살표 연결선 122"/>
          <p:cNvCxnSpPr>
            <a:stCxn id="107" idx="3"/>
            <a:endCxn id="121" idx="1"/>
          </p:cNvCxnSpPr>
          <p:nvPr/>
        </p:nvCxnSpPr>
        <p:spPr>
          <a:xfrm flipV="1">
            <a:off x="5293051" y="4381500"/>
            <a:ext cx="1412549" cy="881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3581400"/>
            <a:ext cx="18542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" name="TextBox 66"/>
          <p:cNvSpPr txBox="1"/>
          <p:nvPr/>
        </p:nvSpPr>
        <p:spPr>
          <a:xfrm>
            <a:off x="1524000" y="4953000"/>
            <a:ext cx="49885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U701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37" name="타원 136"/>
          <p:cNvSpPr/>
          <p:nvPr/>
        </p:nvSpPr>
        <p:spPr>
          <a:xfrm>
            <a:off x="1066800" y="442379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8" name="TextBox 66"/>
          <p:cNvSpPr txBox="1"/>
          <p:nvPr/>
        </p:nvSpPr>
        <p:spPr>
          <a:xfrm>
            <a:off x="685800" y="54102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C754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39" name="TextBox 66"/>
          <p:cNvSpPr txBox="1"/>
          <p:nvPr/>
        </p:nvSpPr>
        <p:spPr>
          <a:xfrm>
            <a:off x="685800" y="60198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C736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0" name="TextBox 66"/>
          <p:cNvSpPr txBox="1"/>
          <p:nvPr/>
        </p:nvSpPr>
        <p:spPr>
          <a:xfrm>
            <a:off x="1219200" y="59436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C727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1" name="TextBox 66"/>
          <p:cNvSpPr txBox="1"/>
          <p:nvPr/>
        </p:nvSpPr>
        <p:spPr>
          <a:xfrm>
            <a:off x="1676400" y="56388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C755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2" name="TextBox 66"/>
          <p:cNvSpPr txBox="1"/>
          <p:nvPr/>
        </p:nvSpPr>
        <p:spPr>
          <a:xfrm>
            <a:off x="1143000" y="4343400"/>
            <a:ext cx="122020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AP_PS_HOLD(TP)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3" name="타원 142"/>
          <p:cNvSpPr/>
          <p:nvPr/>
        </p:nvSpPr>
        <p:spPr>
          <a:xfrm>
            <a:off x="8233792" y="419519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4" name="타원 143"/>
          <p:cNvSpPr/>
          <p:nvPr/>
        </p:nvSpPr>
        <p:spPr>
          <a:xfrm>
            <a:off x="8229600" y="39624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5" name="TextBox 66"/>
          <p:cNvSpPr txBox="1"/>
          <p:nvPr/>
        </p:nvSpPr>
        <p:spPr>
          <a:xfrm>
            <a:off x="8077200" y="37338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C705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6" name="TextBox 66"/>
          <p:cNvSpPr txBox="1"/>
          <p:nvPr/>
        </p:nvSpPr>
        <p:spPr>
          <a:xfrm>
            <a:off x="8077200" y="4267200"/>
            <a:ext cx="65915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OSC700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Charging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09600" y="1295400"/>
          <a:ext cx="81369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384376"/>
                <a:gridCol w="2520280"/>
                <a:gridCol w="172819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</a:t>
                      </a:r>
                      <a:r>
                        <a:rPr lang="en-US" altLang="ko-KR" sz="1200" baseline="0" dirty="0" smtClean="0"/>
                        <a:t> of </a:t>
                      </a:r>
                      <a:r>
                        <a:rPr lang="en-US" altLang="ko-KR" sz="1200" dirty="0" smtClean="0"/>
                        <a:t>V_BUS(C763).</a:t>
                      </a:r>
                      <a:endParaRPr lang="en-US" altLang="ko-KR" sz="1200" baseline="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C763 =</a:t>
                      </a:r>
                      <a:r>
                        <a:rPr lang="en-US" altLang="ko-KR" sz="1200" baseline="0" dirty="0" smtClean="0"/>
                        <a:t> 5V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</a:t>
                      </a:r>
                      <a:r>
                        <a:rPr lang="en-US" altLang="ko-KR" sz="1200" baseline="0" dirty="0" smtClean="0"/>
                        <a:t>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</a:t>
                      </a:r>
                      <a:r>
                        <a:rPr lang="en-US" altLang="ko-KR" sz="1200" baseline="0" dirty="0" smtClean="0"/>
                        <a:t> not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Connection</a:t>
                      </a:r>
                      <a:r>
                        <a:rPr lang="en-US" altLang="ko-KR" sz="1200" baseline="0" dirty="0" smtClean="0"/>
                        <a:t> status of TA or USB.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charging</a:t>
                      </a:r>
                      <a:r>
                        <a:rPr lang="en-US" altLang="ko-KR" sz="1200" baseline="0" dirty="0" smtClean="0"/>
                        <a:t> operating of battery.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Abnormal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Charging</a:t>
                      </a:r>
                      <a:r>
                        <a:rPr lang="en-US" altLang="ko-KR" sz="1200" baseline="0" dirty="0" smtClean="0"/>
                        <a:t> IC(U705)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lang="en-US" altLang="ko-KR" dirty="0" smtClean="0"/>
              <a:t>Charging</a:t>
            </a:r>
            <a:endParaRPr lang="ko-KR" alt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2133600" cy="361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905000"/>
            <a:ext cx="2095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2286000" y="3733800"/>
            <a:ext cx="381000" cy="3048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stCxn id="10" idx="3"/>
            <a:endCxn id="14" idx="1"/>
          </p:cNvCxnSpPr>
          <p:nvPr/>
        </p:nvCxnSpPr>
        <p:spPr>
          <a:xfrm flipV="1">
            <a:off x="2667000" y="2971800"/>
            <a:ext cx="22098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4876800" y="1600200"/>
            <a:ext cx="2209800" cy="27432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TextBox 58"/>
          <p:cNvSpPr txBox="1"/>
          <p:nvPr/>
        </p:nvSpPr>
        <p:spPr>
          <a:xfrm>
            <a:off x="5181600" y="1447800"/>
            <a:ext cx="6832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Step2, 3</a:t>
            </a:r>
            <a:endParaRPr lang="ko-KR" altLang="en-US" sz="1000" b="1" dirty="0"/>
          </a:p>
        </p:txBody>
      </p:sp>
      <p:sp>
        <p:nvSpPr>
          <p:cNvPr id="18" name="직사각형 17"/>
          <p:cNvSpPr/>
          <p:nvPr/>
        </p:nvSpPr>
        <p:spPr>
          <a:xfrm>
            <a:off x="5715000" y="2590800"/>
            <a:ext cx="533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5715000" y="33528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0" name="TextBox 66"/>
          <p:cNvSpPr txBox="1"/>
          <p:nvPr/>
        </p:nvSpPr>
        <p:spPr>
          <a:xfrm>
            <a:off x="6248400" y="2667000"/>
            <a:ext cx="904415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U705</a:t>
            </a:r>
          </a:p>
          <a:p>
            <a:r>
              <a:rPr lang="en-US" altLang="ko-KR" sz="1000" b="1" dirty="0" smtClean="0">
                <a:solidFill>
                  <a:srgbClr val="FF0000"/>
                </a:solidFill>
              </a:rPr>
              <a:t>Charging IC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21" name="TextBox 66"/>
          <p:cNvSpPr txBox="1"/>
          <p:nvPr/>
        </p:nvSpPr>
        <p:spPr>
          <a:xfrm>
            <a:off x="5791200" y="32766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C763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57200" y="914400"/>
          <a:ext cx="8136904" cy="440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610744"/>
                <a:gridCol w="2209800"/>
                <a:gridCol w="1812304"/>
              </a:tblGrid>
              <a:tr h="3632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4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(Make</a:t>
                      </a:r>
                      <a:r>
                        <a:rPr lang="en-US" altLang="ko-KR" sz="1200" baseline="0" dirty="0" smtClean="0"/>
                        <a:t> a call, check the debug screen *#0011# )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-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smtClean="0"/>
                        <a:t>-</a:t>
                      </a:r>
                      <a:endParaRPr lang="ko-KR" altLang="en-US" sz="14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25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the settings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(airplane mode, Mobile networks)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Abnormal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Settings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2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542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</a:t>
                      </a:r>
                      <a:r>
                        <a:rPr lang="en-US" altLang="ko-KR" sz="1200" baseline="0" dirty="0" smtClean="0"/>
                        <a:t> status of main ANT and Antenna clip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Broken,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dust, corrosion</a:t>
                      </a:r>
                      <a:endParaRPr lang="en-US" altLang="ko-KR" sz="1200" dirty="0"/>
                    </a:p>
                    <a:p>
                      <a:pPr algn="ctr" latinLnBrk="1"/>
                      <a:r>
                        <a:rPr lang="en-US" altLang="ko-KR" sz="1200" dirty="0" smtClean="0"/>
                        <a:t>No</a:t>
                      </a:r>
                      <a:r>
                        <a:rPr lang="en-US" altLang="ko-KR" sz="1200" baseline="0" dirty="0" smtClean="0"/>
                        <a:t> insert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Main</a:t>
                      </a:r>
                      <a:r>
                        <a:rPr lang="en-US" altLang="ko-KR" sz="1200" baseline="0" dirty="0" smtClean="0"/>
                        <a:t> ant, Antenna Clip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2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542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Check the status(crack, missing, </a:t>
                      </a:r>
                      <a:r>
                        <a:rPr lang="en-US" altLang="ko-KR" sz="1200" dirty="0" smtClean="0"/>
                        <a:t>Corrosion..etc)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of RF components.</a:t>
                      </a:r>
                    </a:p>
                    <a:p>
                      <a:pPr algn="l" latinLnBrk="1"/>
                      <a:endParaRPr lang="en-US" altLang="ko-KR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F100(Antenna Switch Module)</a:t>
                      </a:r>
                    </a:p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F101(SAW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Duplexer)</a:t>
                      </a:r>
                    </a:p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PAM100(Power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Amplifier Module)</a:t>
                      </a:r>
                    </a:p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ANT100, ANT101(Antenna contact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clip)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U100(Transceiver)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OSC100(DCXO)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Abnormal status</a:t>
                      </a:r>
                    </a:p>
                    <a:p>
                      <a:pPr algn="ctr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(compared with a good PBA)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RF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components.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58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Normal status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compared with a good PBA)</a:t>
                      </a:r>
                      <a:endParaRPr lang="ko-KR" alt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CP(Call Processor)</a:t>
                      </a:r>
                      <a:endParaRPr lang="en-US" altLang="ko-KR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(UCP300)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lang="en-US" altLang="ko-KR" dirty="0" smtClean="0"/>
              <a:t>RF(GSM/WCDMA)</a:t>
            </a:r>
            <a:endParaRPr lang="ko-KR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RF(GSM/WCDMA)</a:t>
            </a:r>
            <a:endParaRPr lang="ko-KR" altLang="en-US" dirty="0"/>
          </a:p>
        </p:txBody>
      </p:sp>
      <p:grpSp>
        <p:nvGrpSpPr>
          <p:cNvPr id="17" name="그룹 16"/>
          <p:cNvGrpSpPr/>
          <p:nvPr/>
        </p:nvGrpSpPr>
        <p:grpSpPr>
          <a:xfrm>
            <a:off x="228600" y="762000"/>
            <a:ext cx="3200400" cy="2667000"/>
            <a:chOff x="228600" y="990600"/>
            <a:chExt cx="3200400" cy="2667000"/>
          </a:xfrm>
        </p:grpSpPr>
        <p:grpSp>
          <p:nvGrpSpPr>
            <p:cNvPr id="16" name="그룹 15"/>
            <p:cNvGrpSpPr/>
            <p:nvPr/>
          </p:nvGrpSpPr>
          <p:grpSpPr>
            <a:xfrm>
              <a:off x="381000" y="1295400"/>
              <a:ext cx="2905125" cy="2209800"/>
              <a:chOff x="381000" y="762000"/>
              <a:chExt cx="2905125" cy="2209800"/>
            </a:xfrm>
          </p:grpSpPr>
          <p:pic>
            <p:nvPicPr>
              <p:cNvPr id="8" name="그림 7" descr="Screenshot_2013-01-03-04-12-03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81000" y="762000"/>
                <a:ext cx="1371600" cy="219456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09600" y="1371600"/>
                <a:ext cx="1219200" cy="400110"/>
              </a:xfrm>
              <a:prstGeom prst="rect">
                <a:avLst/>
              </a:prstGeom>
              <a:solidFill>
                <a:schemeClr val="bg1">
                  <a:alpha val="68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solidFill>
                      <a:srgbClr val="FF0000"/>
                    </a:solidFill>
                    <a:latin typeface="맑은 고딕" pitchFamily="50" charset="-127"/>
                    <a:ea typeface="맑은 고딕" pitchFamily="50" charset="-127"/>
                  </a:rPr>
                  <a:t>Flight mode has</a:t>
                </a:r>
              </a:p>
              <a:p>
                <a:r>
                  <a:rPr lang="en-US" altLang="ko-KR" sz="1000" b="1" dirty="0" smtClean="0">
                    <a:solidFill>
                      <a:srgbClr val="FF0000"/>
                    </a:solidFill>
                    <a:latin typeface="맑은 고딕" pitchFamily="50" charset="-127"/>
                    <a:ea typeface="맑은 고딕" pitchFamily="50" charset="-127"/>
                  </a:rPr>
                  <a:t>to uncheck.</a:t>
                </a:r>
                <a:endParaRPr lang="ko-KR" altLang="en-US" sz="10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 bwMode="auto">
              <a:xfrm>
                <a:off x="1524000" y="1143000"/>
                <a:ext cx="228600" cy="228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headEnd/>
                <a:tailEnd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38100" tIns="76200" rIns="0" bIns="0" rtlCol="0" anchor="ctr"/>
              <a:lstStyle/>
              <a:p>
                <a:pPr algn="ctr"/>
                <a:endParaRPr lang="ko-KR" altLang="en-US" sz="1600" b="1" dirty="0" smtClean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pic>
            <p:nvPicPr>
              <p:cNvPr id="11" name="그림 10" descr="Screenshot_2013-01-03-04-12-39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905000" y="762000"/>
                <a:ext cx="1381125" cy="2209800"/>
              </a:xfrm>
              <a:prstGeom prst="rect">
                <a:avLst/>
              </a:prstGeom>
            </p:spPr>
          </p:pic>
          <p:sp>
            <p:nvSpPr>
              <p:cNvPr id="12" name="직사각형 11"/>
              <p:cNvSpPr/>
              <p:nvPr/>
            </p:nvSpPr>
            <p:spPr bwMode="auto">
              <a:xfrm>
                <a:off x="1905000" y="1524000"/>
                <a:ext cx="685800" cy="76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headEnd/>
                <a:tailEnd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38100" tIns="76200" rIns="0" bIns="0" rtlCol="0" anchor="ctr"/>
              <a:lstStyle/>
              <a:p>
                <a:pPr algn="ctr"/>
                <a:endParaRPr lang="ko-KR" altLang="en-US" sz="1600" b="1" dirty="0" smtClean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905000" y="1676400"/>
                <a:ext cx="1295400" cy="400110"/>
              </a:xfrm>
              <a:prstGeom prst="rect">
                <a:avLst/>
              </a:prstGeom>
              <a:solidFill>
                <a:schemeClr val="bg1">
                  <a:alpha val="68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b="1" dirty="0" smtClean="0">
                    <a:solidFill>
                      <a:srgbClr val="FF0000"/>
                    </a:solidFill>
                    <a:latin typeface="맑은 고딕" pitchFamily="50" charset="-127"/>
                    <a:ea typeface="맑은 고딕" pitchFamily="50" charset="-127"/>
                  </a:rPr>
                  <a:t>Compare with normal samples.</a:t>
                </a:r>
                <a:endParaRPr lang="ko-KR" altLang="en-US" sz="10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4" name="모서리가 둥근 직사각형 13"/>
            <p:cNvSpPr/>
            <p:nvPr/>
          </p:nvSpPr>
          <p:spPr>
            <a:xfrm>
              <a:off x="228600" y="1143000"/>
              <a:ext cx="3200400" cy="2514600"/>
            </a:xfrm>
            <a:prstGeom prst="round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TextBox 58"/>
            <p:cNvSpPr txBox="1"/>
            <p:nvPr/>
          </p:nvSpPr>
          <p:spPr>
            <a:xfrm>
              <a:off x="533400" y="990600"/>
              <a:ext cx="530915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/>
                <a:t>Step2</a:t>
              </a:r>
              <a:endParaRPr lang="ko-KR" altLang="en-US" sz="1000" b="1" dirty="0"/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5638800" y="762000"/>
            <a:ext cx="3200400" cy="4038600"/>
            <a:chOff x="3505200" y="762000"/>
            <a:chExt cx="3200400" cy="40386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7600" y="1071562"/>
              <a:ext cx="1828800" cy="278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1604962"/>
              <a:ext cx="1793549" cy="311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모서리가 둥근 직사각형 29"/>
            <p:cNvSpPr/>
            <p:nvPr/>
          </p:nvSpPr>
          <p:spPr>
            <a:xfrm>
              <a:off x="3505200" y="838200"/>
              <a:ext cx="3200400" cy="3962400"/>
            </a:xfrm>
            <a:prstGeom prst="round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1" name="TextBox 58"/>
            <p:cNvSpPr txBox="1"/>
            <p:nvPr/>
          </p:nvSpPr>
          <p:spPr>
            <a:xfrm>
              <a:off x="3886200" y="762000"/>
              <a:ext cx="530915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/>
                <a:t>Step3</a:t>
              </a:r>
              <a:endParaRPr lang="ko-KR" altLang="en-US" sz="1000" b="1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648200" y="1676400"/>
              <a:ext cx="2286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9200" y="1371600"/>
              <a:ext cx="1295400" cy="553998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FF0000"/>
                  </a:solidFill>
                  <a:latin typeface="맑은 고딕" pitchFamily="50" charset="-127"/>
                  <a:ea typeface="맑은 고딕" pitchFamily="50" charset="-127"/>
                </a:rPr>
                <a:t>Check the main antenna and antenna clip</a:t>
              </a:r>
              <a:endParaRPr lang="ko-KR" altLang="en-US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505200"/>
            <a:ext cx="1774092" cy="300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직사각형 36"/>
          <p:cNvSpPr/>
          <p:nvPr/>
        </p:nvSpPr>
        <p:spPr>
          <a:xfrm>
            <a:off x="1524000" y="3962400"/>
            <a:ext cx="457200" cy="4572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38" name="직선 화살표 연결선 37"/>
          <p:cNvCxnSpPr>
            <a:stCxn id="37" idx="3"/>
          </p:cNvCxnSpPr>
          <p:nvPr/>
        </p:nvCxnSpPr>
        <p:spPr>
          <a:xfrm>
            <a:off x="1981200" y="41910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114800"/>
            <a:ext cx="17145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모서리가 둥근 직사각형 39"/>
          <p:cNvSpPr/>
          <p:nvPr/>
        </p:nvSpPr>
        <p:spPr>
          <a:xfrm>
            <a:off x="2209800" y="3962400"/>
            <a:ext cx="2057400" cy="25146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2" name="TextBox 58"/>
          <p:cNvSpPr txBox="1"/>
          <p:nvPr/>
        </p:nvSpPr>
        <p:spPr>
          <a:xfrm>
            <a:off x="2438400" y="3810000"/>
            <a:ext cx="53091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Step4</a:t>
            </a:r>
            <a:endParaRPr lang="ko-KR" altLang="en-US" sz="1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495800" y="5461084"/>
            <a:ext cx="1143000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F100</a:t>
            </a:r>
            <a:r>
              <a:rPr lang="en-US" altLang="ko-KR" sz="1050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ASM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95800" y="4369713"/>
            <a:ext cx="1143000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U100</a:t>
            </a:r>
            <a:endParaRPr lang="en-US" altLang="ko-KR" sz="105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Transceiver</a:t>
            </a:r>
          </a:p>
        </p:txBody>
      </p:sp>
      <p:cxnSp>
        <p:nvCxnSpPr>
          <p:cNvPr id="47" name="직선 화살표 연결선 46"/>
          <p:cNvCxnSpPr>
            <a:stCxn id="49" idx="1"/>
          </p:cNvCxnSpPr>
          <p:nvPr/>
        </p:nvCxnSpPr>
        <p:spPr>
          <a:xfrm rot="10800000" flipV="1">
            <a:off x="3200400" y="5126250"/>
            <a:ext cx="1295400" cy="360149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45" idx="1"/>
          </p:cNvCxnSpPr>
          <p:nvPr/>
        </p:nvCxnSpPr>
        <p:spPr>
          <a:xfrm rot="10800000">
            <a:off x="3733800" y="5562600"/>
            <a:ext cx="762000" cy="25442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95800" y="4918502"/>
            <a:ext cx="1131916" cy="4154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F101</a:t>
            </a:r>
          </a:p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SAW Duplexer</a:t>
            </a:r>
          </a:p>
        </p:txBody>
      </p:sp>
      <p:cxnSp>
        <p:nvCxnSpPr>
          <p:cNvPr id="50" name="직선 화살표 연결선 49"/>
          <p:cNvCxnSpPr>
            <a:stCxn id="51" idx="1"/>
          </p:cNvCxnSpPr>
          <p:nvPr/>
        </p:nvCxnSpPr>
        <p:spPr>
          <a:xfrm rot="10800000" flipV="1">
            <a:off x="3124201" y="6040650"/>
            <a:ext cx="1371599" cy="55349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95799" y="5832902"/>
            <a:ext cx="1140229" cy="4154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PAM100     PAM</a:t>
            </a:r>
          </a:p>
        </p:txBody>
      </p:sp>
      <p:cxnSp>
        <p:nvCxnSpPr>
          <p:cNvPr id="52" name="직선 화살표 연결선 51"/>
          <p:cNvCxnSpPr>
            <a:stCxn id="53" idx="1"/>
          </p:cNvCxnSpPr>
          <p:nvPr/>
        </p:nvCxnSpPr>
        <p:spPr>
          <a:xfrm rot="10800000" flipV="1">
            <a:off x="2819400" y="4059450"/>
            <a:ext cx="1676400" cy="741149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95800" y="3851702"/>
            <a:ext cx="1143000" cy="4154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OSC100</a:t>
            </a:r>
            <a:endParaRPr lang="en-US" altLang="ko-KR" sz="1050" dirty="0" smtClean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DCXO – 26MHz</a:t>
            </a:r>
          </a:p>
        </p:txBody>
      </p:sp>
      <p:cxnSp>
        <p:nvCxnSpPr>
          <p:cNvPr id="56" name="직선 화살표 연결선 55"/>
          <p:cNvCxnSpPr>
            <a:stCxn id="46" idx="1"/>
          </p:cNvCxnSpPr>
          <p:nvPr/>
        </p:nvCxnSpPr>
        <p:spPr>
          <a:xfrm rot="10800000" flipV="1">
            <a:off x="3200400" y="4585156"/>
            <a:ext cx="1295400" cy="444043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9" name="직사각형 88"/>
          <p:cNvSpPr/>
          <p:nvPr/>
        </p:nvSpPr>
        <p:spPr>
          <a:xfrm>
            <a:off x="6781800" y="1066800"/>
            <a:ext cx="762000" cy="228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7543800" y="990600"/>
            <a:ext cx="1066800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Main Antenna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kumimoji="0" lang="en-US" altLang="ko-KR" dirty="0" smtClean="0">
                <a:solidFill>
                  <a:sysClr val="window" lastClr="FFFFFF"/>
                </a:solidFill>
                <a:ea typeface="HY헤드라인M" pitchFamily="18" charset="-127"/>
              </a:rPr>
              <a:t>SIM card detection problem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57200" y="1112520"/>
          <a:ext cx="813690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384376"/>
                <a:gridCol w="2520280"/>
                <a:gridCol w="172819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</a:t>
                      </a:r>
                      <a:r>
                        <a:rPr lang="en-US" altLang="ko-KR" sz="1200" baseline="0" dirty="0" smtClean="0"/>
                        <a:t> SIM socket &amp; Connector(HDC300)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Broken,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dust, corrosion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SIM</a:t>
                      </a:r>
                      <a:r>
                        <a:rPr lang="en-US" altLang="ko-KR" sz="1200" baseline="0" dirty="0" smtClean="0"/>
                        <a:t> socket or Connector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</a:t>
                      </a:r>
                      <a:r>
                        <a:rPr lang="en-US" altLang="ko-KR" sz="1200" baseline="0" dirty="0" smtClean="0"/>
                        <a:t> of detection pin</a:t>
                      </a:r>
                    </a:p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(R330)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phone is started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R330 = 1.8V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SIM</a:t>
                      </a:r>
                      <a:r>
                        <a:rPr lang="en-US" altLang="ko-KR" sz="1200" baseline="0" dirty="0" smtClean="0"/>
                        <a:t> Card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Check the voltage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of SIM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(R331)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phone started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R331 = 3V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PBA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CP(UCP300)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kumimoji="0" lang="en-US" altLang="ko-KR" dirty="0" smtClean="0">
                <a:solidFill>
                  <a:sysClr val="window" lastClr="FFFFFF"/>
                </a:solidFill>
                <a:ea typeface="HY헤드라인M" pitchFamily="18" charset="-127"/>
              </a:rPr>
              <a:t>SIM card detection problem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5000"/>
            <a:ext cx="3022600" cy="241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모서리가 둥근 직사각형 6"/>
          <p:cNvSpPr/>
          <p:nvPr/>
        </p:nvSpPr>
        <p:spPr>
          <a:xfrm>
            <a:off x="4343400" y="1524000"/>
            <a:ext cx="3581400" cy="45720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242149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직사각형 10"/>
          <p:cNvSpPr/>
          <p:nvPr/>
        </p:nvSpPr>
        <p:spPr>
          <a:xfrm>
            <a:off x="2133600" y="4114800"/>
            <a:ext cx="762000" cy="6096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>
            <a:stCxn id="11" idx="3"/>
          </p:cNvCxnSpPr>
          <p:nvPr/>
        </p:nvCxnSpPr>
        <p:spPr>
          <a:xfrm flipV="1">
            <a:off x="2895600" y="3505200"/>
            <a:ext cx="1600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58"/>
          <p:cNvSpPr txBox="1"/>
          <p:nvPr/>
        </p:nvSpPr>
        <p:spPr>
          <a:xfrm>
            <a:off x="4724400" y="1447800"/>
            <a:ext cx="83548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Step2, 3, 4</a:t>
            </a:r>
            <a:endParaRPr lang="ko-KR" altLang="en-US" sz="10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338465" y="4262735"/>
            <a:ext cx="1473201" cy="193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직사각형 18"/>
          <p:cNvSpPr/>
          <p:nvPr/>
        </p:nvSpPr>
        <p:spPr>
          <a:xfrm>
            <a:off x="5029200" y="4419600"/>
            <a:ext cx="2057400" cy="1600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400800" y="5791200"/>
            <a:ext cx="1140229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SIM socket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257800" y="3733800"/>
            <a:ext cx="381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4876800" y="21336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6023992" y="21336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TextBox 66"/>
          <p:cNvSpPr txBox="1"/>
          <p:nvPr/>
        </p:nvSpPr>
        <p:spPr>
          <a:xfrm>
            <a:off x="4724400" y="2209800"/>
            <a:ext cx="48923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R330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extBox 66"/>
          <p:cNvSpPr txBox="1"/>
          <p:nvPr/>
        </p:nvSpPr>
        <p:spPr>
          <a:xfrm>
            <a:off x="5835364" y="2209800"/>
            <a:ext cx="48923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R331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TextBox 66"/>
          <p:cNvSpPr txBox="1"/>
          <p:nvPr/>
        </p:nvSpPr>
        <p:spPr>
          <a:xfrm>
            <a:off x="5606764" y="4020979"/>
            <a:ext cx="1515158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HDC300</a:t>
            </a:r>
          </a:p>
          <a:p>
            <a:r>
              <a:rPr lang="en-US" altLang="ko-KR" sz="1000" b="1" dirty="0" smtClean="0">
                <a:solidFill>
                  <a:srgbClr val="FF0000"/>
                </a:solidFill>
              </a:rPr>
              <a:t>SIM socket connector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Microphone Problem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57200" y="1447800"/>
          <a:ext cx="813690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384376"/>
                <a:gridCol w="2359968"/>
                <a:gridCol w="1888504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</a:t>
                      </a:r>
                      <a:r>
                        <a:rPr lang="en-US" altLang="ko-KR" sz="1200" baseline="0" dirty="0" smtClean="0"/>
                        <a:t> microphone hole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Dust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Clean the hole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Check the</a:t>
                      </a:r>
                      <a:r>
                        <a:rPr lang="en-US" altLang="ko-KR" sz="1200" baseline="0" dirty="0" smtClean="0"/>
                        <a:t> microphone rubber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Wrong insert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Re-insert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baseline="0" dirty="0" smtClean="0"/>
                        <a:t>Check the MIC FPCB status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Abnormal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Speaker(R)-MIC module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 of C413</a:t>
                      </a:r>
                    </a:p>
                    <a:p>
                      <a:pPr algn="l" latinLnBrk="1"/>
                      <a:endParaRPr lang="en-US" altLang="ko-KR" sz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microphone path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2.8V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MIC LDO(U401)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Check the signal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of C418, C419</a:t>
                      </a:r>
                    </a:p>
                    <a:p>
                      <a:pPr algn="l" latinLnBrk="1"/>
                      <a:endParaRPr lang="en-US" altLang="ko-KR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microphone path is activated on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Same signal compared with a good PBA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Microphone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AUDIO CODEC(UCD400)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304802" y="838200"/>
            <a:ext cx="8534399" cy="5715000"/>
          </a:xfrm>
          <a:prstGeom prst="roundRect">
            <a:avLst>
              <a:gd name="adj" fmla="val 5532"/>
            </a:avLst>
          </a:prstGeom>
          <a:gradFill rotWithShape="1">
            <a:gsLst>
              <a:gs pos="0">
                <a:srgbClr val="CCCCFF">
                  <a:alpha val="35001"/>
                </a:srgbClr>
              </a:gs>
              <a:gs pos="100000">
                <a:srgbClr val="CCCCFF">
                  <a:gamma/>
                  <a:tint val="0"/>
                  <a:invGamma/>
                </a:srgbClr>
              </a:gs>
            </a:gsLst>
            <a:lin ang="5400000" scaled="1"/>
          </a:gradFill>
          <a:ln w="635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499947" y="9906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457200" indent="-457200">
              <a:lnSpc>
                <a:spcPts val="2700"/>
              </a:lnSpc>
              <a:buFontTx/>
              <a:buAutoNum type="arabicPeriod"/>
            </a:pPr>
            <a:r>
              <a:rPr lang="en-US" altLang="ko-K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Introduction of GALAXY Note 8</a:t>
            </a:r>
          </a:p>
          <a:p>
            <a:pPr marL="457200" indent="-457200">
              <a:lnSpc>
                <a:spcPts val="2700"/>
              </a:lnSpc>
              <a:buFontTx/>
              <a:buAutoNum type="arabicPeriod"/>
            </a:pPr>
            <a:endParaRPr lang="en-US" altLang="ko-K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ts val="2700"/>
              </a:lnSpc>
              <a:buFontTx/>
              <a:buAutoNum type="arabicPeriod"/>
            </a:pPr>
            <a:r>
              <a:rPr lang="en-US" altLang="ko-K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Service Guide</a:t>
            </a:r>
          </a:p>
          <a:p>
            <a:pPr marL="914400" lvl="1" indent="-457200">
              <a:lnSpc>
                <a:spcPts val="2700"/>
              </a:lnSpc>
              <a:buFont typeface="Arial" pitchFamily="34" charset="0"/>
              <a:buChar char="•"/>
            </a:pPr>
            <a:r>
              <a:rPr lang="en-US" altLang="ko-K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RF calibration</a:t>
            </a:r>
          </a:p>
          <a:p>
            <a:pPr marL="914400" lvl="1" indent="-457200">
              <a:lnSpc>
                <a:spcPts val="2700"/>
              </a:lnSpc>
              <a:buFont typeface="Arial" pitchFamily="34" charset="0"/>
              <a:buChar char="•"/>
            </a:pPr>
            <a:r>
              <a:rPr lang="en-US" altLang="ko-K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IMEI writing</a:t>
            </a:r>
          </a:p>
          <a:p>
            <a:pPr marL="914400" lvl="1" indent="-457200">
              <a:lnSpc>
                <a:spcPts val="2700"/>
              </a:lnSpc>
              <a:buFont typeface="Arial" pitchFamily="34" charset="0"/>
              <a:buChar char="•"/>
            </a:pPr>
            <a:r>
              <a:rPr lang="en-US" altLang="ko-K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Block Diagram</a:t>
            </a:r>
          </a:p>
          <a:p>
            <a:pPr marL="914400" lvl="1" indent="-457200">
              <a:lnSpc>
                <a:spcPts val="2700"/>
              </a:lnSpc>
              <a:buFont typeface="Arial" pitchFamily="34" charset="0"/>
              <a:buChar char="•"/>
            </a:pPr>
            <a:endParaRPr lang="en-US" altLang="ko-K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ts val="2700"/>
              </a:lnSpc>
              <a:buFontTx/>
              <a:buAutoNum type="arabicPeriod"/>
            </a:pPr>
            <a:r>
              <a:rPr lang="en-US" altLang="ko-K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Repair Guide</a:t>
            </a:r>
          </a:p>
          <a:p>
            <a:pPr marL="914400" lvl="1" indent="-457200">
              <a:lnSpc>
                <a:spcPts val="2700"/>
              </a:lnSpc>
              <a:buFont typeface="Arial" pitchFamily="34" charset="0"/>
              <a:buChar char="•"/>
            </a:pPr>
            <a:r>
              <a:rPr lang="en-US" altLang="ko-K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Assembly &amp; Disassembly</a:t>
            </a:r>
          </a:p>
          <a:p>
            <a:pPr marL="914400" lvl="1" indent="-457200">
              <a:lnSpc>
                <a:spcPts val="2700"/>
              </a:lnSpc>
              <a:buFont typeface="Arial" pitchFamily="34" charset="0"/>
              <a:buChar char="•"/>
            </a:pPr>
            <a:r>
              <a:rPr lang="en-US" altLang="ko-K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Electronic Components</a:t>
            </a:r>
          </a:p>
          <a:p>
            <a:pPr marL="914400" lvl="1" indent="-457200">
              <a:lnSpc>
                <a:spcPts val="2700"/>
              </a:lnSpc>
              <a:buFont typeface="Arial" pitchFamily="34" charset="0"/>
              <a:buChar char="•"/>
            </a:pPr>
            <a:r>
              <a:rPr lang="en-US" altLang="ko-K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SMD parts</a:t>
            </a:r>
          </a:p>
          <a:p>
            <a:pPr marL="914400" lvl="1" indent="-457200">
              <a:lnSpc>
                <a:spcPts val="2700"/>
              </a:lnSpc>
              <a:buFont typeface="Arial" pitchFamily="34" charset="0"/>
              <a:buChar char="•"/>
            </a:pPr>
            <a:r>
              <a:rPr lang="en-US" altLang="ko-K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Trouble Shooting</a:t>
            </a:r>
          </a:p>
          <a:p>
            <a:pPr marL="914400" lvl="1" indent="-457200">
              <a:lnSpc>
                <a:spcPts val="2700"/>
              </a:lnSpc>
              <a:buFont typeface="Arial" pitchFamily="34" charset="0"/>
              <a:buChar char="•"/>
            </a:pPr>
            <a:endParaRPr lang="en-US" altLang="ko-K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ts val="2700"/>
              </a:lnSpc>
              <a:buAutoNum type="arabicPeriod"/>
            </a:pPr>
            <a:r>
              <a:rPr lang="en-US" altLang="ko-K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Q&amp;A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Microphone Problem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066800"/>
            <a:ext cx="1905000" cy="155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1"/>
            <a:ext cx="1843205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모서리가 둥근 직사각형 12"/>
          <p:cNvSpPr/>
          <p:nvPr/>
        </p:nvSpPr>
        <p:spPr>
          <a:xfrm>
            <a:off x="228600" y="838200"/>
            <a:ext cx="2286000" cy="20574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" name="TextBox 58"/>
          <p:cNvSpPr txBox="1"/>
          <p:nvPr/>
        </p:nvSpPr>
        <p:spPr>
          <a:xfrm>
            <a:off x="457200" y="762000"/>
            <a:ext cx="6832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Step2, 3</a:t>
            </a:r>
            <a:endParaRPr lang="ko-KR" altLang="en-US" sz="1000" b="1" dirty="0"/>
          </a:p>
        </p:txBody>
      </p:sp>
      <p:sp>
        <p:nvSpPr>
          <p:cNvPr id="15" name="직사각형 14"/>
          <p:cNvSpPr/>
          <p:nvPr/>
        </p:nvSpPr>
        <p:spPr>
          <a:xfrm>
            <a:off x="1143000" y="2209800"/>
            <a:ext cx="228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066800" y="2362200"/>
            <a:ext cx="1295400" cy="40011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Check the MIC hole and rubber</a:t>
            </a:r>
            <a:endParaRPr lang="ko-KR" altLang="en-US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66800" y="1828800"/>
            <a:ext cx="38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90800" y="838200"/>
            <a:ext cx="2286000" cy="20574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TextBox 58"/>
          <p:cNvSpPr txBox="1"/>
          <p:nvPr/>
        </p:nvSpPr>
        <p:spPr>
          <a:xfrm>
            <a:off x="2819400" y="762000"/>
            <a:ext cx="53091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Step4</a:t>
            </a:r>
            <a:endParaRPr lang="ko-KR" altLang="en-US" sz="1000" b="1" dirty="0"/>
          </a:p>
        </p:txBody>
      </p:sp>
      <p:sp>
        <p:nvSpPr>
          <p:cNvPr id="20" name="직사각형 19"/>
          <p:cNvSpPr/>
          <p:nvPr/>
        </p:nvSpPr>
        <p:spPr>
          <a:xfrm>
            <a:off x="3200400" y="1828800"/>
            <a:ext cx="457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200400" y="2438400"/>
            <a:ext cx="1295400" cy="40011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Check the MIC FPCB status</a:t>
            </a:r>
            <a:endParaRPr lang="ko-KR" altLang="en-US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066800"/>
            <a:ext cx="2133600" cy="361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114800"/>
            <a:ext cx="170210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모서리가 둥근 직사각형 23"/>
          <p:cNvSpPr/>
          <p:nvPr/>
        </p:nvSpPr>
        <p:spPr>
          <a:xfrm>
            <a:off x="4495800" y="3810000"/>
            <a:ext cx="2133600" cy="19050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TextBox 58"/>
          <p:cNvSpPr txBox="1"/>
          <p:nvPr/>
        </p:nvSpPr>
        <p:spPr>
          <a:xfrm>
            <a:off x="4724400" y="3733800"/>
            <a:ext cx="53091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Step5</a:t>
            </a:r>
            <a:endParaRPr lang="ko-KR" altLang="en-US" sz="1000" b="1" dirty="0"/>
          </a:p>
        </p:txBody>
      </p:sp>
      <p:sp>
        <p:nvSpPr>
          <p:cNvPr id="26" name="직사각형 25"/>
          <p:cNvSpPr/>
          <p:nvPr/>
        </p:nvSpPr>
        <p:spPr>
          <a:xfrm>
            <a:off x="8382000" y="3581400"/>
            <a:ext cx="304800" cy="2286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27" name="직선 화살표 연결선 26"/>
          <p:cNvCxnSpPr>
            <a:stCxn id="26" idx="1"/>
          </p:cNvCxnSpPr>
          <p:nvPr/>
        </p:nvCxnSpPr>
        <p:spPr>
          <a:xfrm rot="10800000" flipV="1">
            <a:off x="6400800" y="3695700"/>
            <a:ext cx="1981200" cy="8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타원 29"/>
          <p:cNvSpPr/>
          <p:nvPr/>
        </p:nvSpPr>
        <p:spPr>
          <a:xfrm>
            <a:off x="5029200" y="46482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1" name="TextBox 66"/>
          <p:cNvSpPr txBox="1"/>
          <p:nvPr/>
        </p:nvSpPr>
        <p:spPr>
          <a:xfrm>
            <a:off x="5029200" y="4419600"/>
            <a:ext cx="49885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U401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953000" y="48006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3" name="TextBox 66"/>
          <p:cNvSpPr txBox="1"/>
          <p:nvPr/>
        </p:nvSpPr>
        <p:spPr>
          <a:xfrm>
            <a:off x="4724400" y="48768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C413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124200"/>
            <a:ext cx="1793549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3" name="그룹 42"/>
          <p:cNvGrpSpPr/>
          <p:nvPr/>
        </p:nvGrpSpPr>
        <p:grpSpPr>
          <a:xfrm>
            <a:off x="2209800" y="3657599"/>
            <a:ext cx="2316833" cy="2133601"/>
            <a:chOff x="2057400" y="3657599"/>
            <a:chExt cx="2316833" cy="2133601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86000" y="3962400"/>
              <a:ext cx="1524000" cy="1659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모서리가 둥근 직사각형 34"/>
            <p:cNvSpPr/>
            <p:nvPr/>
          </p:nvSpPr>
          <p:spPr>
            <a:xfrm>
              <a:off x="2057400" y="3733800"/>
              <a:ext cx="1981200" cy="2057400"/>
            </a:xfrm>
            <a:prstGeom prst="round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6" name="TextBox 58"/>
            <p:cNvSpPr txBox="1"/>
            <p:nvPr/>
          </p:nvSpPr>
          <p:spPr>
            <a:xfrm>
              <a:off x="2286000" y="3657599"/>
              <a:ext cx="5334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/>
                <a:t>Step6</a:t>
              </a:r>
              <a:endParaRPr lang="ko-KR" altLang="en-US" sz="1000" b="1" dirty="0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2819400" y="4267200"/>
              <a:ext cx="5334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>
              <a:off x="2667000" y="45720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2667000" y="46482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0" name="TextBox 66"/>
            <p:cNvSpPr txBox="1"/>
            <p:nvPr/>
          </p:nvSpPr>
          <p:spPr>
            <a:xfrm>
              <a:off x="3352800" y="4419600"/>
              <a:ext cx="1021433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UCD400</a:t>
              </a:r>
            </a:p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Audio CODEC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66"/>
            <p:cNvSpPr txBox="1"/>
            <p:nvPr/>
          </p:nvSpPr>
          <p:spPr>
            <a:xfrm>
              <a:off x="2209800" y="4343400"/>
              <a:ext cx="4876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C418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66"/>
            <p:cNvSpPr txBox="1"/>
            <p:nvPr/>
          </p:nvSpPr>
          <p:spPr>
            <a:xfrm>
              <a:off x="2286000" y="4706779"/>
              <a:ext cx="4876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C419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685800" y="4191000"/>
            <a:ext cx="304800" cy="2286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45" name="직선 화살표 연결선 44"/>
          <p:cNvCxnSpPr/>
          <p:nvPr/>
        </p:nvCxnSpPr>
        <p:spPr>
          <a:xfrm>
            <a:off x="990600" y="4419600"/>
            <a:ext cx="1371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Speaker Problem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57200" y="1295400"/>
          <a:ext cx="813690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384376"/>
                <a:gridCol w="2436168"/>
                <a:gridCol w="1812304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Make</a:t>
                      </a:r>
                      <a:r>
                        <a:rPr lang="en-US" altLang="ko-KR" sz="1200" baseline="0" dirty="0" smtClean="0"/>
                        <a:t> a factory reset (*2767*3855#)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Setting error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Not</a:t>
                      </a:r>
                      <a:r>
                        <a:rPr lang="en-US" altLang="ko-KR" sz="1200" baseline="0" dirty="0" smtClean="0"/>
                        <a:t> 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the speaker connector (HDC400(L) in Main PCB, HDC101(R) in Sub PCB)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Broken,</a:t>
                      </a:r>
                      <a:r>
                        <a:rPr lang="en-US" altLang="ko-KR" sz="1200" baseline="0" dirty="0" smtClean="0"/>
                        <a:t> dust, corrosion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Speaker</a:t>
                      </a:r>
                      <a:r>
                        <a:rPr lang="en-US" altLang="ko-KR" sz="1200" baseline="0" dirty="0" smtClean="0"/>
                        <a:t> connector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Replace</a:t>
                      </a:r>
                      <a:r>
                        <a:rPr lang="en-US" altLang="ko-KR" sz="1200" baseline="0" dirty="0" smtClean="0"/>
                        <a:t> the speaker module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speaker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Not 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Check the signal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s on 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L406, L407 of Left Speaker in main PCB, </a:t>
                      </a: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C105, C106 of Right Speaker in Sub PCB.</a:t>
                      </a:r>
                    </a:p>
                    <a:p>
                      <a:pPr algn="l" latinLnBrk="1"/>
                      <a:endParaRPr lang="en-US" altLang="ko-KR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 latinLnBrk="1"/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speaker path is activated on</a:t>
                      </a: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Same signal compared with a good PBA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Speaker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Audio</a:t>
                      </a:r>
                      <a:r>
                        <a:rPr lang="en-US" altLang="ko-KR" sz="1200" baseline="0" dirty="0" smtClean="0"/>
                        <a:t> Codec (UCD400)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Speaker Problem</a:t>
            </a:r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242149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47800"/>
            <a:ext cx="4495800" cy="205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모서리가 둥근 직사각형 10"/>
          <p:cNvSpPr/>
          <p:nvPr/>
        </p:nvSpPr>
        <p:spPr>
          <a:xfrm>
            <a:off x="3886200" y="1143000"/>
            <a:ext cx="4876800" cy="25146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TextBox 58"/>
          <p:cNvSpPr txBox="1"/>
          <p:nvPr/>
        </p:nvSpPr>
        <p:spPr>
          <a:xfrm>
            <a:off x="4114800" y="1066800"/>
            <a:ext cx="59020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Step3</a:t>
            </a:r>
            <a:endParaRPr lang="ko-KR" altLang="en-US" sz="1000" b="1" dirty="0"/>
          </a:p>
        </p:txBody>
      </p:sp>
      <p:sp>
        <p:nvSpPr>
          <p:cNvPr id="13" name="직사각형 12"/>
          <p:cNvSpPr/>
          <p:nvPr/>
        </p:nvSpPr>
        <p:spPr>
          <a:xfrm>
            <a:off x="4572000" y="2438400"/>
            <a:ext cx="1219200" cy="990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315200" y="2286000"/>
            <a:ext cx="1066800" cy="1066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48200" y="3429000"/>
            <a:ext cx="1140229" cy="4154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Right Speaker</a:t>
            </a:r>
          </a:p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+ Main MIC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0" y="3352800"/>
            <a:ext cx="1140229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Left Speaker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09600" y="3886200"/>
            <a:ext cx="2438400" cy="10668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8" name="직선 화살표 연결선 17"/>
          <p:cNvCxnSpPr>
            <a:endCxn id="11" idx="1"/>
          </p:cNvCxnSpPr>
          <p:nvPr/>
        </p:nvCxnSpPr>
        <p:spPr>
          <a:xfrm rot="5400000" flipH="1" flipV="1">
            <a:off x="2533650" y="2533650"/>
            <a:ext cx="14859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96200" y="1447800"/>
            <a:ext cx="1066800" cy="40011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Check the </a:t>
            </a:r>
          </a:p>
          <a:p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SPK connector</a:t>
            </a:r>
            <a:endParaRPr lang="ko-KR" altLang="en-US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867400" y="27432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7696200" y="19050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867400" y="3048000"/>
            <a:ext cx="1066800" cy="40011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Check the </a:t>
            </a:r>
          </a:p>
          <a:p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SPK connector</a:t>
            </a:r>
            <a:endParaRPr lang="ko-KR" altLang="en-US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800600"/>
            <a:ext cx="1295400" cy="140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648200"/>
            <a:ext cx="177074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모서리가 둥근 직사각형 26"/>
          <p:cNvSpPr/>
          <p:nvPr/>
        </p:nvSpPr>
        <p:spPr>
          <a:xfrm>
            <a:off x="4191000" y="4419600"/>
            <a:ext cx="3581400" cy="19050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7162800" y="52578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TextBox 66"/>
          <p:cNvSpPr txBox="1"/>
          <p:nvPr/>
        </p:nvSpPr>
        <p:spPr>
          <a:xfrm>
            <a:off x="7239000" y="5181600"/>
            <a:ext cx="47160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L406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7092000" y="5436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5029200" y="51054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5029200" y="52578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TextBox 66"/>
          <p:cNvSpPr txBox="1"/>
          <p:nvPr/>
        </p:nvSpPr>
        <p:spPr>
          <a:xfrm>
            <a:off x="7086600" y="5392579"/>
            <a:ext cx="47160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L407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5" name="TextBox 66"/>
          <p:cNvSpPr txBox="1"/>
          <p:nvPr/>
        </p:nvSpPr>
        <p:spPr>
          <a:xfrm>
            <a:off x="5090996" y="50292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C105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6" name="TextBox 66"/>
          <p:cNvSpPr txBox="1"/>
          <p:nvPr/>
        </p:nvSpPr>
        <p:spPr>
          <a:xfrm>
            <a:off x="5074966" y="51816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C106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524000" y="4419600"/>
            <a:ext cx="381000" cy="3048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2438400" y="3962400"/>
            <a:ext cx="228600" cy="3048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39" name="직선 화살표 연결선 38"/>
          <p:cNvCxnSpPr/>
          <p:nvPr/>
        </p:nvCxnSpPr>
        <p:spPr>
          <a:xfrm>
            <a:off x="1752600" y="4724400"/>
            <a:ext cx="2438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/>
          <p:nvPr/>
        </p:nvCxnSpPr>
        <p:spPr>
          <a:xfrm>
            <a:off x="2667000" y="4191000"/>
            <a:ext cx="4191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TextBox 58"/>
          <p:cNvSpPr txBox="1"/>
          <p:nvPr/>
        </p:nvSpPr>
        <p:spPr>
          <a:xfrm>
            <a:off x="4419600" y="4343400"/>
            <a:ext cx="5334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Step5</a:t>
            </a:r>
            <a:endParaRPr lang="ko-KR" alt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BT/WIFI Problem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57200" y="1508760"/>
          <a:ext cx="8136904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763144"/>
                <a:gridCol w="2141512"/>
                <a:gridCol w="172819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(Check</a:t>
                      </a:r>
                      <a:r>
                        <a:rPr lang="en-US" altLang="ko-KR" sz="1200" baseline="0" dirty="0" smtClean="0"/>
                        <a:t> the turned on BT/WIFI &amp; connected device)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Turned</a:t>
                      </a:r>
                      <a:r>
                        <a:rPr lang="en-US" altLang="ko-KR" sz="1200" baseline="0" dirty="0" smtClean="0"/>
                        <a:t> on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Turned</a:t>
                      </a:r>
                      <a:r>
                        <a:rPr lang="en-US" altLang="ko-KR" sz="1200" baseline="0" dirty="0" smtClean="0"/>
                        <a:t> off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Turn on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</a:t>
                      </a:r>
                      <a:r>
                        <a:rPr lang="en-US" altLang="ko-KR" sz="1200" baseline="0" dirty="0" smtClean="0"/>
                        <a:t> BT/WIFI Ant. &amp; Ant contact.</a:t>
                      </a:r>
                    </a:p>
                    <a:p>
                      <a:pPr algn="l" latinLnBrk="1"/>
                      <a:r>
                        <a:rPr lang="en-US" altLang="ko-KR" sz="1200" baseline="0" dirty="0" smtClean="0"/>
                        <a:t>(Rear cover Ant. &amp; ANT202, ANT203)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Broken,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dust, corrosion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BT/WIFI Ant</a:t>
                      </a:r>
                      <a:r>
                        <a:rPr lang="en-US" altLang="ko-KR" sz="1200" baseline="0" dirty="0" smtClean="0"/>
                        <a:t> &amp;</a:t>
                      </a:r>
                    </a:p>
                    <a:p>
                      <a:pPr algn="ctr" latinLnBrk="1"/>
                      <a:r>
                        <a:rPr lang="en-US" altLang="ko-KR" sz="1200" baseline="0" dirty="0" smtClean="0"/>
                        <a:t>ANT202, ANT203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 of C233</a:t>
                      </a:r>
                    </a:p>
                    <a:p>
                      <a:pPr algn="l" latinLnBrk="1"/>
                      <a:endParaRPr lang="en-US" altLang="ko-KR" sz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BT/WIFI path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C233 = 1.8V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PMIC (U701)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clock of C250,</a:t>
                      </a:r>
                      <a:r>
                        <a:rPr lang="en-US" altLang="ko-KR" sz="1200" baseline="0" dirty="0" smtClean="0"/>
                        <a:t> C251</a:t>
                      </a:r>
                      <a:endParaRPr lang="en-US" altLang="ko-KR" sz="1200" dirty="0" smtClean="0"/>
                    </a:p>
                    <a:p>
                      <a:pPr algn="l" latinLnBrk="1"/>
                      <a:endParaRPr lang="en-US" altLang="ko-KR" sz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BT/WIFI path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C250, C251 = 37Mhz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(Same signal compared with a good PBA)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BT/WIFI</a:t>
                      </a:r>
                      <a:r>
                        <a:rPr lang="en-US" altLang="ko-KR" sz="1200" baseline="0" dirty="0" smtClean="0"/>
                        <a:t> IC (U203)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OSC201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BT/WIFI Problem</a:t>
            </a:r>
            <a:endParaRPr lang="ko-KR" alt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143000"/>
            <a:ext cx="2133600" cy="361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6553200" y="1143000"/>
            <a:ext cx="609600" cy="6858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 rot="10800000" flipV="1">
            <a:off x="4800600" y="1524000"/>
            <a:ext cx="17526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38600" y="1828800"/>
            <a:ext cx="2057400" cy="40011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You can check the this layout </a:t>
            </a:r>
          </a:p>
          <a:p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if open the shied cover</a:t>
            </a:r>
            <a:endParaRPr lang="ko-KR" altLang="en-US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1"/>
            <a:ext cx="241337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모서리가 둥근 직사각형 24"/>
          <p:cNvSpPr/>
          <p:nvPr/>
        </p:nvSpPr>
        <p:spPr>
          <a:xfrm>
            <a:off x="228600" y="838200"/>
            <a:ext cx="2743200" cy="24384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TextBox 58"/>
          <p:cNvSpPr txBox="1"/>
          <p:nvPr/>
        </p:nvSpPr>
        <p:spPr>
          <a:xfrm>
            <a:off x="533400" y="762000"/>
            <a:ext cx="57879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Step1</a:t>
            </a:r>
            <a:endParaRPr lang="ko-KR" altLang="en-US" sz="10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2766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모서리가 둥근 직사각형 31"/>
          <p:cNvSpPr/>
          <p:nvPr/>
        </p:nvSpPr>
        <p:spPr>
          <a:xfrm>
            <a:off x="2971800" y="3124200"/>
            <a:ext cx="3276600" cy="32766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3" name="TextBox 58"/>
          <p:cNvSpPr txBox="1"/>
          <p:nvPr/>
        </p:nvSpPr>
        <p:spPr>
          <a:xfrm>
            <a:off x="3276600" y="2971800"/>
            <a:ext cx="8382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Step2, 3, 4</a:t>
            </a:r>
            <a:endParaRPr lang="ko-KR" altLang="en-US" sz="1000" b="1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897745"/>
            <a:ext cx="1450975" cy="105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모서리가 둥근 직사각형 35"/>
          <p:cNvSpPr/>
          <p:nvPr/>
        </p:nvSpPr>
        <p:spPr>
          <a:xfrm>
            <a:off x="533400" y="3733800"/>
            <a:ext cx="1828800" cy="13716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TextBox 58"/>
          <p:cNvSpPr txBox="1"/>
          <p:nvPr/>
        </p:nvSpPr>
        <p:spPr>
          <a:xfrm>
            <a:off x="685800" y="3563779"/>
            <a:ext cx="57879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Step2</a:t>
            </a:r>
            <a:endParaRPr lang="ko-KR" altLang="en-US" sz="1000" b="1" dirty="0"/>
          </a:p>
        </p:txBody>
      </p:sp>
      <p:sp>
        <p:nvSpPr>
          <p:cNvPr id="38" name="직사각형 37"/>
          <p:cNvSpPr/>
          <p:nvPr/>
        </p:nvSpPr>
        <p:spPr>
          <a:xfrm>
            <a:off x="1066800" y="4038600"/>
            <a:ext cx="838200" cy="609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066800" y="4648200"/>
            <a:ext cx="1219200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BT/WIFI Antenna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4876800" y="350520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TextBox 66"/>
          <p:cNvSpPr txBox="1"/>
          <p:nvPr/>
        </p:nvSpPr>
        <p:spPr>
          <a:xfrm>
            <a:off x="4876800" y="3276600"/>
            <a:ext cx="124104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ANT202, ANT203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57200" y="1524000"/>
            <a:ext cx="762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609600" y="2362200"/>
            <a:ext cx="1295400" cy="24622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Check the turn on</a:t>
            </a:r>
            <a:endParaRPr lang="ko-KR" altLang="en-US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5004000" y="5292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5" name="TextBox 66"/>
          <p:cNvSpPr txBox="1"/>
          <p:nvPr/>
        </p:nvSpPr>
        <p:spPr>
          <a:xfrm>
            <a:off x="4876800" y="5392579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C233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4419600" y="52578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4267200" y="48768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4343400" y="4953000"/>
            <a:ext cx="152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4724400" y="4800600"/>
            <a:ext cx="457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1" name="TextBox 66"/>
          <p:cNvSpPr txBox="1"/>
          <p:nvPr/>
        </p:nvSpPr>
        <p:spPr>
          <a:xfrm>
            <a:off x="4267200" y="53340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C250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52" name="TextBox 66"/>
          <p:cNvSpPr txBox="1"/>
          <p:nvPr/>
        </p:nvSpPr>
        <p:spPr>
          <a:xfrm>
            <a:off x="3886200" y="46482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C251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53" name="TextBox 66"/>
          <p:cNvSpPr txBox="1"/>
          <p:nvPr/>
        </p:nvSpPr>
        <p:spPr>
          <a:xfrm>
            <a:off x="3733800" y="4953000"/>
            <a:ext cx="65915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OSC201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54" name="TextBox 66"/>
          <p:cNvSpPr txBox="1"/>
          <p:nvPr/>
        </p:nvSpPr>
        <p:spPr>
          <a:xfrm>
            <a:off x="4724400" y="4419600"/>
            <a:ext cx="841897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U203</a:t>
            </a:r>
          </a:p>
          <a:p>
            <a:r>
              <a:rPr lang="en-US" altLang="ko-KR" sz="1000" b="1" dirty="0" smtClean="0">
                <a:solidFill>
                  <a:srgbClr val="FF0000"/>
                </a:solidFill>
              </a:rPr>
              <a:t>BT/WIFI IC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dirty="0" smtClean="0">
                <a:solidFill>
                  <a:sysClr val="window" lastClr="FFFFFF"/>
                </a:solidFill>
                <a:ea typeface="HY헤드라인M" pitchFamily="18" charset="-127"/>
              </a:rPr>
              <a:t>GPS/GLONASS Problem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57200" y="1234440"/>
          <a:ext cx="813690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763144"/>
                <a:gridCol w="2141512"/>
                <a:gridCol w="172819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(Check</a:t>
                      </a:r>
                      <a:r>
                        <a:rPr lang="en-US" altLang="ko-KR" sz="1200" baseline="0" dirty="0" smtClean="0"/>
                        <a:t> the turned on GPS function)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Turned</a:t>
                      </a:r>
                      <a:r>
                        <a:rPr lang="en-US" altLang="ko-KR" sz="1200" baseline="0" dirty="0" smtClean="0"/>
                        <a:t> on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Turned</a:t>
                      </a:r>
                      <a:r>
                        <a:rPr lang="en-US" altLang="ko-KR" sz="1200" baseline="0" dirty="0" smtClean="0"/>
                        <a:t> off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Turn on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</a:t>
                      </a:r>
                      <a:r>
                        <a:rPr lang="en-US" altLang="ko-KR" sz="1200" baseline="0" dirty="0" smtClean="0"/>
                        <a:t> BT/WIFI Ant. &amp; Ant contact.</a:t>
                      </a:r>
                    </a:p>
                    <a:p>
                      <a:pPr algn="l" latinLnBrk="1"/>
                      <a:r>
                        <a:rPr lang="en-US" altLang="ko-KR" sz="1200" baseline="0" dirty="0" smtClean="0"/>
                        <a:t>(Rear cover Ant. &amp; ANT202, ANT203)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Broken,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dust, corrosion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BT/WIFI Ant</a:t>
                      </a:r>
                      <a:r>
                        <a:rPr lang="en-US" altLang="ko-KR" sz="1200" baseline="0" dirty="0" smtClean="0"/>
                        <a:t> &amp;</a:t>
                      </a:r>
                    </a:p>
                    <a:p>
                      <a:pPr algn="ctr" latinLnBrk="1"/>
                      <a:r>
                        <a:rPr lang="en-US" altLang="ko-KR" sz="1200" baseline="0" dirty="0" smtClean="0"/>
                        <a:t>ANT202, ANT203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 of C209,</a:t>
                      </a:r>
                      <a:r>
                        <a:rPr lang="en-US" altLang="ko-KR" sz="1200" baseline="0" dirty="0" smtClean="0"/>
                        <a:t> C211, L200</a:t>
                      </a:r>
                      <a:endParaRPr lang="en-US" altLang="ko-KR" sz="1200" dirty="0" smtClean="0"/>
                    </a:p>
                    <a:p>
                      <a:pPr algn="l" latinLnBrk="1"/>
                      <a:endParaRPr lang="en-US" altLang="ko-KR" sz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GPS path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C209 = 1.8V</a:t>
                      </a:r>
                    </a:p>
                    <a:p>
                      <a:pPr algn="ctr" latinLnBrk="1"/>
                      <a:r>
                        <a:rPr lang="en-US" altLang="ko-KR" sz="1200" baseline="0" dirty="0" smtClean="0"/>
                        <a:t>C211, L200 = 2.8V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PMIC(U701)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clock of C200,C201(OSC200)</a:t>
                      </a:r>
                    </a:p>
                    <a:p>
                      <a:pPr algn="l" latinLnBrk="1"/>
                      <a:endParaRPr lang="en-US" altLang="ko-KR" sz="12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GPS</a:t>
                      </a:r>
                      <a:r>
                        <a:rPr lang="en-US" altLang="ko-KR" sz="12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path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C200,C201 = 26Mhz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(Same signal compared with a good PBA)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GPS IC(U201)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GPS LNA(U200)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292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OSC200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GPS/GLONASS Problem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066800"/>
            <a:ext cx="2362200" cy="205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모서리가 둥근 직사각형 8"/>
          <p:cNvSpPr/>
          <p:nvPr/>
        </p:nvSpPr>
        <p:spPr>
          <a:xfrm>
            <a:off x="228600" y="838200"/>
            <a:ext cx="2743200" cy="24384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TextBox 58"/>
          <p:cNvSpPr txBox="1"/>
          <p:nvPr/>
        </p:nvSpPr>
        <p:spPr>
          <a:xfrm>
            <a:off x="533400" y="762000"/>
            <a:ext cx="57879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Step1</a:t>
            </a:r>
            <a:endParaRPr lang="ko-KR" altLang="en-US" sz="1000" b="1" dirty="0"/>
          </a:p>
        </p:txBody>
      </p:sp>
      <p:sp>
        <p:nvSpPr>
          <p:cNvPr id="11" name="직사각형 10"/>
          <p:cNvSpPr/>
          <p:nvPr/>
        </p:nvSpPr>
        <p:spPr>
          <a:xfrm>
            <a:off x="2438400" y="1676400"/>
            <a:ext cx="2286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2667000"/>
            <a:ext cx="1295400" cy="24622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Check the turn on</a:t>
            </a:r>
            <a:endParaRPr lang="ko-KR" altLang="en-US" sz="10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31145"/>
            <a:ext cx="1450975" cy="105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모서리가 둥근 직사각형 13"/>
          <p:cNvSpPr/>
          <p:nvPr/>
        </p:nvSpPr>
        <p:spPr>
          <a:xfrm>
            <a:off x="381000" y="4267200"/>
            <a:ext cx="4038600" cy="22098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TextBox 58"/>
          <p:cNvSpPr txBox="1"/>
          <p:nvPr/>
        </p:nvSpPr>
        <p:spPr>
          <a:xfrm>
            <a:off x="533400" y="4097179"/>
            <a:ext cx="578796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Step2</a:t>
            </a:r>
            <a:endParaRPr lang="ko-KR" altLang="en-US" sz="1000" b="1" dirty="0"/>
          </a:p>
        </p:txBody>
      </p:sp>
      <p:sp>
        <p:nvSpPr>
          <p:cNvPr id="16" name="직사각형 15"/>
          <p:cNvSpPr/>
          <p:nvPr/>
        </p:nvSpPr>
        <p:spPr>
          <a:xfrm>
            <a:off x="914400" y="4572000"/>
            <a:ext cx="838200" cy="609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14400" y="5181600"/>
            <a:ext cx="1219200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BT/WIFI Antenna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990600"/>
            <a:ext cx="1793549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직사각형 18"/>
          <p:cNvSpPr/>
          <p:nvPr/>
        </p:nvSpPr>
        <p:spPr>
          <a:xfrm>
            <a:off x="4724400" y="1143000"/>
            <a:ext cx="304800" cy="2286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5029200" y="1295400"/>
            <a:ext cx="22860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352800"/>
            <a:ext cx="24384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모서리가 둥근 직사각형 24"/>
          <p:cNvSpPr/>
          <p:nvPr/>
        </p:nvSpPr>
        <p:spPr>
          <a:xfrm>
            <a:off x="5867400" y="3124200"/>
            <a:ext cx="2895600" cy="29718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58"/>
          <p:cNvSpPr txBox="1"/>
          <p:nvPr/>
        </p:nvSpPr>
        <p:spPr>
          <a:xfrm>
            <a:off x="6172200" y="2971800"/>
            <a:ext cx="6858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Step3, 4</a:t>
            </a:r>
            <a:endParaRPr lang="ko-KR" altLang="en-US" sz="1000" b="1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4343400"/>
            <a:ext cx="177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직사각형 27"/>
          <p:cNvSpPr/>
          <p:nvPr/>
        </p:nvSpPr>
        <p:spPr>
          <a:xfrm>
            <a:off x="3429000" y="44196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9" name="TextBox 66"/>
          <p:cNvSpPr txBox="1"/>
          <p:nvPr/>
        </p:nvSpPr>
        <p:spPr>
          <a:xfrm>
            <a:off x="3352800" y="4724400"/>
            <a:ext cx="124104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ANT202, ANT203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6477000" y="46482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2" name="TextBox 66"/>
          <p:cNvSpPr txBox="1"/>
          <p:nvPr/>
        </p:nvSpPr>
        <p:spPr>
          <a:xfrm>
            <a:off x="6096000" y="4401979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C209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7239000" y="46482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TextBox 66"/>
          <p:cNvSpPr txBox="1"/>
          <p:nvPr/>
        </p:nvSpPr>
        <p:spPr>
          <a:xfrm>
            <a:off x="7284766" y="4554379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C211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7162800" y="4572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TextBox 66"/>
          <p:cNvSpPr txBox="1"/>
          <p:nvPr/>
        </p:nvSpPr>
        <p:spPr>
          <a:xfrm>
            <a:off x="6934200" y="4343400"/>
            <a:ext cx="47160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L200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7" name="TextBox 66"/>
          <p:cNvSpPr txBox="1"/>
          <p:nvPr/>
        </p:nvSpPr>
        <p:spPr>
          <a:xfrm>
            <a:off x="6858000" y="53340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C200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7239000" y="526199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7391400" y="52578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0" name="TextBox 66"/>
          <p:cNvSpPr txBox="1"/>
          <p:nvPr/>
        </p:nvSpPr>
        <p:spPr>
          <a:xfrm>
            <a:off x="7284766" y="53340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C201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477000" y="4800600"/>
            <a:ext cx="228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2" name="TextBox 66"/>
          <p:cNvSpPr txBox="1"/>
          <p:nvPr/>
        </p:nvSpPr>
        <p:spPr>
          <a:xfrm>
            <a:off x="5867400" y="4800600"/>
            <a:ext cx="595035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U201</a:t>
            </a:r>
          </a:p>
          <a:p>
            <a:r>
              <a:rPr lang="en-US" altLang="ko-KR" sz="1000" b="1" dirty="0" smtClean="0">
                <a:solidFill>
                  <a:srgbClr val="FF0000"/>
                </a:solidFill>
              </a:rPr>
              <a:t>GPS IC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7162800" y="4800600"/>
            <a:ext cx="228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7162800" y="5029200"/>
            <a:ext cx="304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5" name="TextBox 66"/>
          <p:cNvSpPr txBox="1"/>
          <p:nvPr/>
        </p:nvSpPr>
        <p:spPr>
          <a:xfrm>
            <a:off x="7391400" y="4706779"/>
            <a:ext cx="49885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U200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46" name="TextBox 66"/>
          <p:cNvSpPr txBox="1"/>
          <p:nvPr/>
        </p:nvSpPr>
        <p:spPr>
          <a:xfrm>
            <a:off x="7467600" y="5011579"/>
            <a:ext cx="65915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OSC200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Display Problem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81000" y="1112520"/>
          <a:ext cx="813690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534544"/>
                <a:gridCol w="2286000"/>
                <a:gridCol w="1812304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LCD connector (HDC800)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Broken, dust</a:t>
                      </a:r>
                      <a:r>
                        <a:rPr lang="en-US" altLang="ko-KR" sz="1200" baseline="0" dirty="0" smtClean="0"/>
                        <a:t>, corrosion</a:t>
                      </a:r>
                    </a:p>
                    <a:p>
                      <a:pPr algn="ctr" latinLnBrk="1"/>
                      <a:r>
                        <a:rPr lang="en-US" altLang="ko-KR" sz="1200" baseline="0" dirty="0" smtClean="0"/>
                        <a:t>Insert status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LCD connector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(HDC800)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signal</a:t>
                      </a:r>
                      <a:r>
                        <a:rPr lang="en-US" altLang="ko-KR" sz="1200" baseline="0" dirty="0" smtClean="0"/>
                        <a:t> or voltage of C804 and C806</a:t>
                      </a:r>
                    </a:p>
                    <a:p>
                      <a:pPr algn="l" latinLnBrk="1"/>
                      <a:r>
                        <a:rPr lang="en-US" altLang="ko-KR" sz="1100" baseline="0" dirty="0" smtClean="0">
                          <a:solidFill>
                            <a:srgbClr val="FF0000"/>
                          </a:solidFill>
                        </a:rPr>
                        <a:t>Notice. It should be measured when the display is activated on</a:t>
                      </a:r>
                      <a:endParaRPr lang="ko-KR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LED</a:t>
                      </a:r>
                      <a:r>
                        <a:rPr lang="en-US" altLang="ko-KR" sz="1200" baseline="0" dirty="0" smtClean="0"/>
                        <a:t> Backlight IC(U802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Normal(C804 = high(18V), C806 = V_BATT)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</a:t>
                      </a:r>
                      <a:r>
                        <a:rPr lang="en-US" altLang="ko-KR" sz="1200" baseline="0" dirty="0" smtClean="0"/>
                        <a:t> of C800 and C801</a:t>
                      </a:r>
                    </a:p>
                    <a:p>
                      <a:pPr algn="l" latinLnBrk="1"/>
                      <a:r>
                        <a:rPr lang="en-US" altLang="ko-KR" sz="1100" baseline="0" dirty="0" smtClean="0">
                          <a:solidFill>
                            <a:srgbClr val="FF0000"/>
                          </a:solidFill>
                        </a:rPr>
                        <a:t>Notice. It should be measured when the display is activated on</a:t>
                      </a:r>
                      <a:endParaRPr lang="ko-KR" alt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Buck boost Reg.(U800</a:t>
                      </a:r>
                      <a:r>
                        <a:rPr lang="en-US" altLang="ko-KR" sz="1200" dirty="0" smtClean="0"/>
                        <a:t>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Normal(C800 = V_BATT,</a:t>
                      </a:r>
                    </a:p>
                    <a:p>
                      <a:pPr algn="ctr" latinLnBrk="1"/>
                      <a:r>
                        <a:rPr lang="en-US" altLang="ko-KR" sz="1200" baseline="0" dirty="0" smtClean="0"/>
                        <a:t>C801 = 3.3V)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Replace</a:t>
                      </a:r>
                      <a:r>
                        <a:rPr lang="en-US" altLang="ko-KR" sz="1200" baseline="0" dirty="0" smtClean="0"/>
                        <a:t> the LCD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LCD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Not 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Main Chip or PBA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Display Problem</a:t>
            </a:r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242149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438400"/>
            <a:ext cx="2743200" cy="336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1828800" y="2209800"/>
            <a:ext cx="533400" cy="6858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>
            <a:stCxn id="7" idx="3"/>
            <a:endCxn id="9218" idx="1"/>
          </p:cNvCxnSpPr>
          <p:nvPr/>
        </p:nvCxnSpPr>
        <p:spPr>
          <a:xfrm>
            <a:off x="2362200" y="2552700"/>
            <a:ext cx="838200" cy="1569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모서리가 둥근 직사각형 10"/>
          <p:cNvSpPr/>
          <p:nvPr/>
        </p:nvSpPr>
        <p:spPr>
          <a:xfrm>
            <a:off x="2895600" y="2209800"/>
            <a:ext cx="3276600" cy="37338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TextBox 58"/>
          <p:cNvSpPr txBox="1"/>
          <p:nvPr/>
        </p:nvSpPr>
        <p:spPr>
          <a:xfrm>
            <a:off x="3276600" y="2133600"/>
            <a:ext cx="8382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Step2, 3, 4</a:t>
            </a:r>
            <a:endParaRPr lang="ko-KR" altLang="en-US" sz="1000" b="1" dirty="0"/>
          </a:p>
        </p:txBody>
      </p:sp>
      <p:sp>
        <p:nvSpPr>
          <p:cNvPr id="13" name="직사각형 12"/>
          <p:cNvSpPr/>
          <p:nvPr/>
        </p:nvSpPr>
        <p:spPr>
          <a:xfrm>
            <a:off x="3733800" y="3429000"/>
            <a:ext cx="3048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914400"/>
            <a:ext cx="1828800" cy="278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66"/>
          <p:cNvSpPr txBox="1"/>
          <p:nvPr/>
        </p:nvSpPr>
        <p:spPr>
          <a:xfrm>
            <a:off x="3276600" y="4419600"/>
            <a:ext cx="1104790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HDC800</a:t>
            </a:r>
          </a:p>
          <a:p>
            <a:r>
              <a:rPr lang="en-US" altLang="ko-KR" sz="1000" b="1" dirty="0" smtClean="0">
                <a:solidFill>
                  <a:srgbClr val="FF0000"/>
                </a:solidFill>
              </a:rPr>
              <a:t>LCD Connector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620000" y="1981200"/>
            <a:ext cx="609600" cy="3048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9" name="직선 화살표 연결선 18"/>
          <p:cNvCxnSpPr>
            <a:endCxn id="22" idx="0"/>
          </p:cNvCxnSpPr>
          <p:nvPr/>
        </p:nvCxnSpPr>
        <p:spPr>
          <a:xfrm rot="5400000">
            <a:off x="6686550" y="3257550"/>
            <a:ext cx="22098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648200"/>
            <a:ext cx="2273300" cy="143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모서리가 둥근 직사각형 21"/>
          <p:cNvSpPr/>
          <p:nvPr/>
        </p:nvSpPr>
        <p:spPr>
          <a:xfrm>
            <a:off x="6400800" y="4495800"/>
            <a:ext cx="2514600" cy="16764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TextBox 58"/>
          <p:cNvSpPr txBox="1"/>
          <p:nvPr/>
        </p:nvSpPr>
        <p:spPr>
          <a:xfrm>
            <a:off x="6553200" y="4343400"/>
            <a:ext cx="5334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Step2</a:t>
            </a:r>
            <a:endParaRPr lang="ko-KR" altLang="en-US" sz="1000" b="1" dirty="0"/>
          </a:p>
        </p:txBody>
      </p:sp>
      <p:sp>
        <p:nvSpPr>
          <p:cNvPr id="25" name="직사각형 24"/>
          <p:cNvSpPr/>
          <p:nvPr/>
        </p:nvSpPr>
        <p:spPr>
          <a:xfrm>
            <a:off x="6705600" y="5029200"/>
            <a:ext cx="1711028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781800" y="5689684"/>
            <a:ext cx="1600200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LCD connector FPCB</a:t>
            </a:r>
          </a:p>
        </p:txBody>
      </p:sp>
      <p:sp>
        <p:nvSpPr>
          <p:cNvPr id="27" name="타원 26"/>
          <p:cNvSpPr/>
          <p:nvPr/>
        </p:nvSpPr>
        <p:spPr>
          <a:xfrm>
            <a:off x="4648200" y="28194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TextBox 66"/>
          <p:cNvSpPr txBox="1"/>
          <p:nvPr/>
        </p:nvSpPr>
        <p:spPr>
          <a:xfrm>
            <a:off x="4648200" y="28194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C800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4114800" y="27432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TextBox 66"/>
          <p:cNvSpPr txBox="1"/>
          <p:nvPr/>
        </p:nvSpPr>
        <p:spPr>
          <a:xfrm>
            <a:off x="3733800" y="25146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C801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267200" y="2590800"/>
            <a:ext cx="30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2" name="TextBox 66"/>
          <p:cNvSpPr txBox="1"/>
          <p:nvPr/>
        </p:nvSpPr>
        <p:spPr>
          <a:xfrm>
            <a:off x="4343400" y="2362200"/>
            <a:ext cx="49885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U800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648200" y="4495800"/>
            <a:ext cx="228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4800600" y="427139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4271392" y="495719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TextBox 66"/>
          <p:cNvSpPr txBox="1"/>
          <p:nvPr/>
        </p:nvSpPr>
        <p:spPr>
          <a:xfrm>
            <a:off x="4800600" y="40386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C806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7" name="TextBox 66"/>
          <p:cNvSpPr txBox="1"/>
          <p:nvPr/>
        </p:nvSpPr>
        <p:spPr>
          <a:xfrm>
            <a:off x="3810000" y="49530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C804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8" name="TextBox 66"/>
          <p:cNvSpPr txBox="1"/>
          <p:nvPr/>
        </p:nvSpPr>
        <p:spPr>
          <a:xfrm>
            <a:off x="4648200" y="4800600"/>
            <a:ext cx="49885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U802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Touch Problem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04800" y="1219200"/>
          <a:ext cx="8136904" cy="4542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384376"/>
                <a:gridCol w="2520280"/>
                <a:gridCol w="1728192"/>
              </a:tblGrid>
              <a:tr h="2652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14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TSP connector (SLC900)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Broken, dust</a:t>
                      </a:r>
                      <a:r>
                        <a:rPr lang="en-US" altLang="ko-KR" sz="1200" baseline="0" dirty="0" smtClean="0"/>
                        <a:t>, corrosion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TSP connector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(SLC900)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71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</a:t>
                      </a:r>
                      <a:r>
                        <a:rPr lang="en-US" altLang="ko-KR" sz="1200" baseline="0" dirty="0" smtClean="0"/>
                        <a:t> of C913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display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TSP</a:t>
                      </a:r>
                      <a:r>
                        <a:rPr lang="en-US" altLang="ko-KR" sz="1200" baseline="0" dirty="0" smtClean="0"/>
                        <a:t> LDO(U902)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36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C913 = 1.8V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1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</a:t>
                      </a:r>
                      <a:r>
                        <a:rPr lang="en-US" altLang="ko-KR" sz="1200" baseline="0" dirty="0" smtClean="0"/>
                        <a:t> of C902, C903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display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Touch Sensor</a:t>
                      </a:r>
                      <a:r>
                        <a:rPr lang="en-US" altLang="ko-KR" sz="1200" baseline="0" dirty="0" smtClean="0"/>
                        <a:t> IC(U904)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36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C902 = 3.3V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C903 =</a:t>
                      </a:r>
                      <a:r>
                        <a:rPr lang="en-US" altLang="ko-KR" sz="1200" baseline="0" dirty="0" smtClean="0"/>
                        <a:t> 1.8V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07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Signal</a:t>
                      </a:r>
                      <a:r>
                        <a:rPr lang="en-US" altLang="ko-KR" sz="1200" baseline="0" dirty="0" smtClean="0"/>
                        <a:t> of following chips</a:t>
                      </a:r>
                    </a:p>
                    <a:p>
                      <a:pPr algn="l" latinLnBrk="1"/>
                      <a:r>
                        <a:rPr lang="en-US" altLang="ko-KR" sz="1200" dirty="0" smtClean="0"/>
                        <a:t>(ZD903, ZD904, ZD905, R908, R682, R683)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display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ZD903, ZD904, ZD905, R908, R682, R683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36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Same signal compared with a good PBA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75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Replace</a:t>
                      </a:r>
                      <a:r>
                        <a:rPr lang="en-US" altLang="ko-KR" sz="1200" baseline="0" dirty="0" smtClean="0"/>
                        <a:t> the TSP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TSP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Not 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Main</a:t>
                      </a:r>
                      <a:r>
                        <a:rPr lang="en-US" altLang="ko-KR" sz="1200" baseline="0" dirty="0" smtClean="0"/>
                        <a:t> chip or PBA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of GALAXY Note 8.0</a:t>
            </a:r>
            <a:endParaRPr lang="ko-KR" altLang="en-US" dirty="0"/>
          </a:p>
        </p:txBody>
      </p:sp>
      <p:sp>
        <p:nvSpPr>
          <p:cNvPr id="4" name="내용 개체 틀 2"/>
          <p:cNvSpPr>
            <a:spLocks noGrp="1"/>
          </p:cNvSpPr>
          <p:nvPr/>
        </p:nvSpPr>
        <p:spPr>
          <a:xfrm>
            <a:off x="178360" y="618534"/>
            <a:ext cx="3886200" cy="676866"/>
          </a:xfrm>
          <a:prstGeom prst="rect">
            <a:avLst/>
          </a:prstGeom>
          <a:noFill/>
          <a:ln w="3175" cap="sq">
            <a:noFill/>
            <a:miter lim="800000"/>
          </a:ln>
        </p:spPr>
        <p:txBody>
          <a:bodyPr wrap="square" lIns="252000" tIns="180000" rIns="180000" bIns="216000">
            <a:spAutoFit/>
          </a:bodyPr>
          <a:lstStyle>
            <a:lvl1pPr marL="307975" indent="-307975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110000"/>
              <a:buFontTx/>
              <a:buBlip>
                <a:blip r:embed="rId3"/>
              </a:buBlip>
              <a:defRPr kumimoji="1" sz="18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marR="0" indent="-28575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kumimoji="1" sz="1600" b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marR="0" indent="-22860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kumimoji="1" sz="1400" b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marR="0" indent="-22860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kumimoji="1" sz="1200" b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marR="0" indent="-22860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kumimoji="1" sz="1200" b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1690688" indent="-201613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147888" indent="-201613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05088" indent="-201613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062288" indent="-201613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dirty="0" smtClean="0"/>
              <a:t>Specification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28600" y="2067560"/>
          <a:ext cx="83820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793"/>
                <a:gridCol w="592520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Item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spec.</a:t>
                      </a:r>
                      <a:endParaRPr lang="ko-KR" alt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AP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1.6GHz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Quad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 Core(</a:t>
                      </a:r>
                      <a:r>
                        <a:rPr lang="en-US" altLang="ko-KR" sz="1400" baseline="0" dirty="0" err="1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Exynos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altLang="ko-KR" sz="1400" baseline="0" dirty="0" smtClean="0">
                          <a:latin typeface="Trebuchet MS" pitchFamily="34" charset="0"/>
                        </a:rPr>
                        <a:t>4412)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OS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Android</a:t>
                      </a:r>
                      <a:r>
                        <a:rPr lang="en-US" altLang="ko-KR" sz="1400" baseline="0" dirty="0" smtClean="0">
                          <a:latin typeface="Trebuchet MS" pitchFamily="34" charset="0"/>
                        </a:rPr>
                        <a:t> JB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CP 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Trebuchet MS" pitchFamily="34" charset="0"/>
                        </a:rPr>
                        <a:t>XMM</a:t>
                      </a:r>
                      <a:r>
                        <a:rPr lang="en-US" altLang="ko-KR" sz="1400" baseline="0" dirty="0" smtClean="0">
                          <a:latin typeface="Trebuchet MS" pitchFamily="34" charset="0"/>
                        </a:rPr>
                        <a:t>6262(IMC), </a:t>
                      </a:r>
                      <a:r>
                        <a:rPr lang="en-US" altLang="ko-KR" sz="1400" dirty="0" smtClean="0">
                          <a:latin typeface="Trebuchet MS" pitchFamily="34" charset="0"/>
                        </a:rPr>
                        <a:t>HSPA+ 21.1Mbps,</a:t>
                      </a:r>
                      <a:r>
                        <a:rPr lang="en-US" altLang="ko-KR" sz="1400" baseline="0" dirty="0" smtClean="0">
                          <a:latin typeface="Trebuchet MS" pitchFamily="34" charset="0"/>
                        </a:rPr>
                        <a:t> HSUPA 5.76Mbps</a:t>
                      </a:r>
                      <a:endParaRPr lang="ko-KR" altLang="en-US" sz="1400" dirty="0" smtClean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Supported RF Bands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GSM</a:t>
                      </a:r>
                      <a:r>
                        <a:rPr lang="en-US" altLang="ko-KR" sz="1400" baseline="0" dirty="0" smtClean="0">
                          <a:latin typeface="Trebuchet MS" pitchFamily="34" charset="0"/>
                        </a:rPr>
                        <a:t> Quad(850, 900, 1800, 1900), UMTS Quad(850, 900, 1800, 1900)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Internal Memory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16GB NAND + 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2GB RAM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External Memory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err="1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MicroSD</a:t>
                      </a:r>
                      <a:r>
                        <a:rPr lang="en-US" altLang="ko-KR" sz="1400" b="1" baseline="0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(up to 64GB)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Display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8” TFT </a:t>
                      </a:r>
                      <a:r>
                        <a:rPr lang="en-US" altLang="ko-KR" sz="1400" b="0" baseline="0" dirty="0" smtClean="0">
                          <a:solidFill>
                            <a:schemeClr val="dk1"/>
                          </a:solidFill>
                          <a:effectLst/>
                          <a:latin typeface="Trebuchet MS" pitchFamily="34" charset="0"/>
                          <a:cs typeface="+mn-cs"/>
                        </a:rPr>
                        <a:t>(1280 x 800)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Camera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5MP CMOS</a:t>
                      </a:r>
                      <a:r>
                        <a:rPr lang="en-US" altLang="ko-KR" sz="1400" baseline="0" dirty="0" smtClean="0">
                          <a:latin typeface="Trebuchet MS" pitchFamily="34" charset="0"/>
                        </a:rPr>
                        <a:t> + 1.3MP CMOS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Sensor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Accelerometer,</a:t>
                      </a:r>
                      <a:r>
                        <a:rPr lang="en-US" altLang="ko-KR" sz="1400" baseline="0" dirty="0" smtClean="0">
                          <a:latin typeface="Trebuchet MS" pitchFamily="34" charset="0"/>
                        </a:rPr>
                        <a:t> Magnetic, Proximity, Light, Grip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Connectivity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BT 4.0, Wi-Fi a/b/g/n 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GPS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A-GPS + GLONASS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Battery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Trebuchet MS" pitchFamily="34" charset="0"/>
                        </a:rPr>
                        <a:t>4600mA</a:t>
                      </a:r>
                      <a:endParaRPr lang="ko-KR" altLang="en-US" sz="1400" dirty="0">
                        <a:latin typeface="Trebuchet MS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1824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This model is the portable media Tablet device and it has 8 inches size. </a:t>
            </a:r>
          </a:p>
          <a:p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So, it expected to replace the diary and it has S-pen, S-planner, S-Note, etc.  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Touch Problem</a:t>
            </a:r>
            <a:endParaRPr lang="ko-KR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242149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666999"/>
            <a:ext cx="2514600" cy="28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1828800" y="1905000"/>
            <a:ext cx="533400" cy="5334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stCxn id="10" idx="3"/>
          </p:cNvCxnSpPr>
          <p:nvPr/>
        </p:nvCxnSpPr>
        <p:spPr>
          <a:xfrm>
            <a:off x="2362200" y="2171700"/>
            <a:ext cx="685800" cy="1638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모서리가 둥근 직사각형 11"/>
          <p:cNvSpPr/>
          <p:nvPr/>
        </p:nvSpPr>
        <p:spPr>
          <a:xfrm>
            <a:off x="2895600" y="2209800"/>
            <a:ext cx="3276600" cy="37338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TextBox 58"/>
          <p:cNvSpPr txBox="1"/>
          <p:nvPr/>
        </p:nvSpPr>
        <p:spPr>
          <a:xfrm>
            <a:off x="3276600" y="2133600"/>
            <a:ext cx="9906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Step2, 3, 4, 5</a:t>
            </a:r>
            <a:endParaRPr lang="ko-KR" altLang="en-US" sz="1000" b="1" dirty="0"/>
          </a:p>
        </p:txBody>
      </p:sp>
      <p:sp>
        <p:nvSpPr>
          <p:cNvPr id="16" name="직사각형 15"/>
          <p:cNvSpPr/>
          <p:nvPr/>
        </p:nvSpPr>
        <p:spPr>
          <a:xfrm>
            <a:off x="4800600" y="3124200"/>
            <a:ext cx="5334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TextBox 66"/>
          <p:cNvSpPr txBox="1"/>
          <p:nvPr/>
        </p:nvSpPr>
        <p:spPr>
          <a:xfrm>
            <a:off x="5105400" y="4495800"/>
            <a:ext cx="1087157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SLC900</a:t>
            </a:r>
          </a:p>
          <a:p>
            <a:r>
              <a:rPr lang="en-US" altLang="ko-KR" sz="1000" b="1" dirty="0" smtClean="0">
                <a:solidFill>
                  <a:srgbClr val="FF0000"/>
                </a:solidFill>
              </a:rPr>
              <a:t>TSP Connector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3505200" y="358559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TextBox 66"/>
          <p:cNvSpPr txBox="1"/>
          <p:nvPr/>
        </p:nvSpPr>
        <p:spPr>
          <a:xfrm>
            <a:off x="3124200" y="33528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C913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914400"/>
            <a:ext cx="1828800" cy="278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모서리가 둥근 직사각형 20"/>
          <p:cNvSpPr/>
          <p:nvPr/>
        </p:nvSpPr>
        <p:spPr>
          <a:xfrm>
            <a:off x="6400800" y="4495800"/>
            <a:ext cx="2514600" cy="16764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TextBox 58"/>
          <p:cNvSpPr txBox="1"/>
          <p:nvPr/>
        </p:nvSpPr>
        <p:spPr>
          <a:xfrm>
            <a:off x="6553200" y="4343400"/>
            <a:ext cx="5334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Step2</a:t>
            </a:r>
            <a:endParaRPr lang="ko-KR" altLang="en-US" sz="1000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724400"/>
            <a:ext cx="203809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직사각형 24"/>
          <p:cNvSpPr/>
          <p:nvPr/>
        </p:nvSpPr>
        <p:spPr>
          <a:xfrm>
            <a:off x="6858000" y="4800600"/>
            <a:ext cx="1600200" cy="1143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858000" y="5943600"/>
            <a:ext cx="1600200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LCD connector FPCB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7848600" y="1752600"/>
            <a:ext cx="457200" cy="3810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28" name="직선 화살표 연결선 27"/>
          <p:cNvCxnSpPr/>
          <p:nvPr/>
        </p:nvCxnSpPr>
        <p:spPr>
          <a:xfrm rot="5400000">
            <a:off x="6800850" y="3181350"/>
            <a:ext cx="23622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3" name="타원 32"/>
          <p:cNvSpPr/>
          <p:nvPr/>
        </p:nvSpPr>
        <p:spPr>
          <a:xfrm>
            <a:off x="3505200" y="373799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TextBox 66"/>
          <p:cNvSpPr txBox="1"/>
          <p:nvPr/>
        </p:nvSpPr>
        <p:spPr>
          <a:xfrm>
            <a:off x="3048000" y="3639979"/>
            <a:ext cx="49885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U902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3657600" y="33528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3890392" y="32766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7" name="TextBox 66"/>
          <p:cNvSpPr txBox="1"/>
          <p:nvPr/>
        </p:nvSpPr>
        <p:spPr>
          <a:xfrm>
            <a:off x="3276600" y="31242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C902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8" name="TextBox 66"/>
          <p:cNvSpPr txBox="1"/>
          <p:nvPr/>
        </p:nvSpPr>
        <p:spPr>
          <a:xfrm>
            <a:off x="3703366" y="30480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C903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038600" y="3352800"/>
            <a:ext cx="609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0" name="TextBox 66"/>
          <p:cNvSpPr txBox="1"/>
          <p:nvPr/>
        </p:nvSpPr>
        <p:spPr>
          <a:xfrm>
            <a:off x="4114800" y="2971800"/>
            <a:ext cx="1181734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U904</a:t>
            </a:r>
          </a:p>
          <a:p>
            <a:r>
              <a:rPr lang="en-US" altLang="ko-KR" sz="1000" b="1" dirty="0" smtClean="0">
                <a:solidFill>
                  <a:srgbClr val="FF0000"/>
                </a:solidFill>
              </a:rPr>
              <a:t>Touch Sensor IC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3810000" y="3780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3810000" y="389039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3810000" y="3996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4" name="TextBox 66"/>
          <p:cNvSpPr txBox="1"/>
          <p:nvPr/>
        </p:nvSpPr>
        <p:spPr>
          <a:xfrm>
            <a:off x="3886200" y="3657600"/>
            <a:ext cx="58060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ZD903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45" name="TextBox 66"/>
          <p:cNvSpPr txBox="1"/>
          <p:nvPr/>
        </p:nvSpPr>
        <p:spPr>
          <a:xfrm>
            <a:off x="3886200" y="3810000"/>
            <a:ext cx="58060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ZD904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46" name="TextBox 66"/>
          <p:cNvSpPr txBox="1"/>
          <p:nvPr/>
        </p:nvSpPr>
        <p:spPr>
          <a:xfrm>
            <a:off x="3886200" y="3962400"/>
            <a:ext cx="580608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ZD905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3581400" y="419519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3657600" y="37338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3657600" y="3810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0" name="TextBox 66"/>
          <p:cNvSpPr txBox="1"/>
          <p:nvPr/>
        </p:nvSpPr>
        <p:spPr>
          <a:xfrm>
            <a:off x="3534192" y="3563779"/>
            <a:ext cx="48923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R682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51" name="TextBox 66"/>
          <p:cNvSpPr txBox="1"/>
          <p:nvPr/>
        </p:nvSpPr>
        <p:spPr>
          <a:xfrm>
            <a:off x="3352800" y="3792379"/>
            <a:ext cx="48923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R683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52" name="TextBox 66"/>
          <p:cNvSpPr txBox="1"/>
          <p:nvPr/>
        </p:nvSpPr>
        <p:spPr>
          <a:xfrm>
            <a:off x="3124200" y="4097179"/>
            <a:ext cx="48923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R908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lang="en-US" altLang="ko-KR" dirty="0" smtClean="0"/>
              <a:t>S-Pen Problem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04800" y="838200"/>
          <a:ext cx="8136904" cy="5443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384376"/>
                <a:gridCol w="2520280"/>
                <a:gridCol w="1728192"/>
              </a:tblGrid>
              <a:tr h="2652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14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S-Pen connector (SLC1000)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Broken, dust</a:t>
                      </a:r>
                      <a:r>
                        <a:rPr lang="en-US" altLang="ko-KR" sz="1200" baseline="0" dirty="0" smtClean="0"/>
                        <a:t>, corrosion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S-Pen connector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(SLC1000)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71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</a:t>
                      </a:r>
                      <a:r>
                        <a:rPr lang="en-US" altLang="ko-KR" sz="1200" baseline="0" dirty="0" smtClean="0"/>
                        <a:t> of C1035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S-Pen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C1036,</a:t>
                      </a:r>
                      <a:r>
                        <a:rPr lang="en-US" altLang="ko-KR" sz="1200" baseline="0" dirty="0" smtClean="0"/>
                        <a:t> C1037, U1005, U1006, U1007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R1035 = 3.3V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1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clock of C1045,</a:t>
                      </a:r>
                      <a:r>
                        <a:rPr lang="en-US" altLang="ko-KR" sz="1200" baseline="0" dirty="0" smtClean="0"/>
                        <a:t> C1046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S-Pen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C1045, C1046 = 16Mhz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(Same signal compared with a good PBA)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</a:t>
                      </a:r>
                      <a:r>
                        <a:rPr lang="en-US" altLang="ko-KR" sz="1200" baseline="0" dirty="0" smtClean="0"/>
                        <a:t>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52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OSC1001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07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Signal</a:t>
                      </a:r>
                      <a:r>
                        <a:rPr lang="en-US" altLang="ko-KR" sz="1200" baseline="0" dirty="0" smtClean="0"/>
                        <a:t> of following chips</a:t>
                      </a:r>
                    </a:p>
                    <a:p>
                      <a:pPr algn="l" latinLnBrk="1"/>
                      <a:r>
                        <a:rPr lang="en-US" altLang="ko-KR" sz="1200" dirty="0" smtClean="0"/>
                        <a:t>(C1052, R1042, R1031, R1032)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display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C1052, R1031,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R1032, U1006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36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Same signal compared with a good PBA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83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Signal</a:t>
                      </a:r>
                      <a:r>
                        <a:rPr lang="en-US" altLang="ko-KR" sz="1200" baseline="0" dirty="0" smtClean="0"/>
                        <a:t> of </a:t>
                      </a:r>
                      <a:r>
                        <a:rPr lang="en-US" altLang="ko-KR" sz="1200" dirty="0" smtClean="0"/>
                        <a:t>R1041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display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R1041, U1007, U1008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36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Same signal compared with a good PBA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75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Replace</a:t>
                      </a:r>
                      <a:r>
                        <a:rPr lang="en-US" altLang="ko-KR" sz="1200" baseline="0" dirty="0" smtClean="0"/>
                        <a:t> the Front </a:t>
                      </a:r>
                      <a:r>
                        <a:rPr lang="en-US" altLang="ko-KR" sz="1200" baseline="0" dirty="0" err="1" smtClean="0"/>
                        <a:t>Ass’y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Front </a:t>
                      </a:r>
                      <a:r>
                        <a:rPr lang="en-US" altLang="ko-KR" sz="1200" dirty="0" err="1" smtClean="0"/>
                        <a:t>Ass’y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Not 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Main</a:t>
                      </a:r>
                      <a:r>
                        <a:rPr lang="en-US" altLang="ko-KR" sz="1200" baseline="0" dirty="0" smtClean="0"/>
                        <a:t> chip or PBA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lang="en-US" altLang="ko-KR" dirty="0" smtClean="0"/>
              <a:t>S-Pen Problem</a:t>
            </a:r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242149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1828800" cy="154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모서리가 둥근 직사각형 7"/>
          <p:cNvSpPr/>
          <p:nvPr/>
        </p:nvSpPr>
        <p:spPr>
          <a:xfrm>
            <a:off x="685800" y="838200"/>
            <a:ext cx="2286000" cy="17526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TextBox 58"/>
          <p:cNvSpPr txBox="1"/>
          <p:nvPr/>
        </p:nvSpPr>
        <p:spPr>
          <a:xfrm>
            <a:off x="838200" y="685800"/>
            <a:ext cx="5334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Step2</a:t>
            </a:r>
            <a:endParaRPr lang="ko-KR" alt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1066800"/>
            <a:ext cx="1600200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S-Pen connector FPCB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143000" y="1371600"/>
            <a:ext cx="1219200" cy="91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676400" y="2895600"/>
            <a:ext cx="457200" cy="3810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>
            <a:stCxn id="13" idx="3"/>
            <a:endCxn id="43" idx="1"/>
          </p:cNvCxnSpPr>
          <p:nvPr/>
        </p:nvCxnSpPr>
        <p:spPr>
          <a:xfrm>
            <a:off x="2133600" y="3086100"/>
            <a:ext cx="1601335" cy="694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13" idx="0"/>
            <a:endCxn id="11267" idx="2"/>
          </p:cNvCxnSpPr>
          <p:nvPr/>
        </p:nvCxnSpPr>
        <p:spPr>
          <a:xfrm rot="16200000" flipV="1">
            <a:off x="1684421" y="2675021"/>
            <a:ext cx="364958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65" name="그룹 64"/>
          <p:cNvGrpSpPr/>
          <p:nvPr/>
        </p:nvGrpSpPr>
        <p:grpSpPr>
          <a:xfrm>
            <a:off x="3534307" y="2133600"/>
            <a:ext cx="4314293" cy="3048000"/>
            <a:chOff x="3048000" y="762000"/>
            <a:chExt cx="4314293" cy="30480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5200" y="1143000"/>
              <a:ext cx="3581400" cy="244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모서리가 둥근 직사각형 18"/>
            <p:cNvSpPr/>
            <p:nvPr/>
          </p:nvSpPr>
          <p:spPr>
            <a:xfrm>
              <a:off x="3276600" y="838200"/>
              <a:ext cx="4038600" cy="2971800"/>
            </a:xfrm>
            <a:prstGeom prst="round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0" name="TextBox 58"/>
            <p:cNvSpPr txBox="1"/>
            <p:nvPr/>
          </p:nvSpPr>
          <p:spPr>
            <a:xfrm>
              <a:off x="3657600" y="762000"/>
              <a:ext cx="1143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/>
                <a:t>Step2, 3, 4, 5, 6</a:t>
              </a:r>
              <a:endParaRPr lang="ko-KR" altLang="en-US" sz="1000" b="1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733800" y="1676400"/>
              <a:ext cx="2133600" cy="76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6096000" y="25908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3" name="TextBox 66"/>
            <p:cNvSpPr txBox="1"/>
            <p:nvPr/>
          </p:nvSpPr>
          <p:spPr>
            <a:xfrm>
              <a:off x="3657600" y="1295400"/>
              <a:ext cx="1213794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SLC1000</a:t>
              </a:r>
            </a:p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S-Pen Connector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5185792" y="26670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5490592" y="26670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6" name="TextBox 66"/>
            <p:cNvSpPr txBox="1"/>
            <p:nvPr/>
          </p:nvSpPr>
          <p:spPr>
            <a:xfrm>
              <a:off x="5791200" y="2590800"/>
              <a:ext cx="5613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C1035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66"/>
            <p:cNvSpPr txBox="1"/>
            <p:nvPr/>
          </p:nvSpPr>
          <p:spPr>
            <a:xfrm>
              <a:off x="4772628" y="2438400"/>
              <a:ext cx="5613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C1036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66"/>
            <p:cNvSpPr txBox="1"/>
            <p:nvPr/>
          </p:nvSpPr>
          <p:spPr>
            <a:xfrm>
              <a:off x="5458428" y="2496979"/>
              <a:ext cx="5613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C1037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5334000" y="26670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0" name="TextBox 66"/>
            <p:cNvSpPr txBox="1"/>
            <p:nvPr/>
          </p:nvSpPr>
          <p:spPr>
            <a:xfrm>
              <a:off x="5077428" y="2725579"/>
              <a:ext cx="57259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U1005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638800" y="2819400"/>
              <a:ext cx="3048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096000" y="2971800"/>
              <a:ext cx="2286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3" name="TextBox 66"/>
            <p:cNvSpPr txBox="1"/>
            <p:nvPr/>
          </p:nvSpPr>
          <p:spPr>
            <a:xfrm>
              <a:off x="5523407" y="3106579"/>
              <a:ext cx="57259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U1007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66"/>
            <p:cNvSpPr txBox="1"/>
            <p:nvPr/>
          </p:nvSpPr>
          <p:spPr>
            <a:xfrm>
              <a:off x="5980607" y="3200400"/>
              <a:ext cx="57259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U1006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6096000" y="23622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6705600" y="23622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6248400" y="2362200"/>
              <a:ext cx="3810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" name="TextBox 66"/>
            <p:cNvSpPr txBox="1"/>
            <p:nvPr/>
          </p:nvSpPr>
          <p:spPr>
            <a:xfrm>
              <a:off x="5839428" y="2192179"/>
              <a:ext cx="5613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C1045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66"/>
            <p:cNvSpPr txBox="1"/>
            <p:nvPr/>
          </p:nvSpPr>
          <p:spPr>
            <a:xfrm>
              <a:off x="6705600" y="2286000"/>
              <a:ext cx="5613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C1046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66"/>
            <p:cNvSpPr txBox="1"/>
            <p:nvPr/>
          </p:nvSpPr>
          <p:spPr>
            <a:xfrm>
              <a:off x="6629400" y="2514600"/>
              <a:ext cx="732893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OSC1001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타원 40"/>
            <p:cNvSpPr/>
            <p:nvPr/>
          </p:nvSpPr>
          <p:spPr>
            <a:xfrm>
              <a:off x="3585592" y="22098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3581400" y="19812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3" name="TextBox 66"/>
            <p:cNvSpPr txBox="1"/>
            <p:nvPr/>
          </p:nvSpPr>
          <p:spPr>
            <a:xfrm>
              <a:off x="3248628" y="2286000"/>
              <a:ext cx="56137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C1052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66"/>
            <p:cNvSpPr txBox="1"/>
            <p:nvPr/>
          </p:nvSpPr>
          <p:spPr>
            <a:xfrm>
              <a:off x="3048000" y="1887379"/>
              <a:ext cx="562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R1042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6324600" y="28194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8" name="타원 57"/>
            <p:cNvSpPr/>
            <p:nvPr/>
          </p:nvSpPr>
          <p:spPr>
            <a:xfrm>
              <a:off x="6400800" y="29718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9" name="TextBox 66"/>
            <p:cNvSpPr txBox="1"/>
            <p:nvPr/>
          </p:nvSpPr>
          <p:spPr>
            <a:xfrm>
              <a:off x="6400800" y="2743200"/>
              <a:ext cx="562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R1031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66"/>
            <p:cNvSpPr txBox="1"/>
            <p:nvPr/>
          </p:nvSpPr>
          <p:spPr>
            <a:xfrm>
              <a:off x="6447425" y="2895600"/>
              <a:ext cx="562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R1032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타원 60"/>
            <p:cNvSpPr/>
            <p:nvPr/>
          </p:nvSpPr>
          <p:spPr>
            <a:xfrm>
              <a:off x="5490592" y="251879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2" name="TextBox 66"/>
            <p:cNvSpPr txBox="1"/>
            <p:nvPr/>
          </p:nvSpPr>
          <p:spPr>
            <a:xfrm>
              <a:off x="5486400" y="2362200"/>
              <a:ext cx="56297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R1041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6019800" y="1295400"/>
              <a:ext cx="990600" cy="914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4" name="TextBox 66"/>
            <p:cNvSpPr txBox="1"/>
            <p:nvPr/>
          </p:nvSpPr>
          <p:spPr>
            <a:xfrm>
              <a:off x="5381093" y="1143000"/>
              <a:ext cx="704039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U1008</a:t>
              </a:r>
            </a:p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S-Pen IC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5M CAM Problem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04800" y="1066800"/>
          <a:ext cx="8136904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384376"/>
                <a:gridCol w="2520280"/>
                <a:gridCol w="1728192"/>
              </a:tblGrid>
              <a:tr h="2652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14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5M</a:t>
                      </a:r>
                      <a:r>
                        <a:rPr lang="en-US" altLang="ko-KR" sz="1200" baseline="0" dirty="0" smtClean="0"/>
                        <a:t> CAM</a:t>
                      </a:r>
                      <a:r>
                        <a:rPr lang="en-US" altLang="ko-KR" sz="1200" dirty="0" smtClean="0"/>
                        <a:t> connector (HDC900)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Broken, dust</a:t>
                      </a:r>
                      <a:r>
                        <a:rPr lang="en-US" altLang="ko-KR" sz="1200" baseline="0" dirty="0" smtClean="0"/>
                        <a:t>, corrosion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5M CAM connector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(HDC900)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71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</a:t>
                      </a:r>
                      <a:r>
                        <a:rPr lang="en-US" altLang="ko-KR" sz="1200" baseline="0" dirty="0" smtClean="0"/>
                        <a:t> of following chips</a:t>
                      </a:r>
                    </a:p>
                    <a:p>
                      <a:pPr algn="l" latinLnBrk="1"/>
                      <a:r>
                        <a:rPr lang="en-US" altLang="ko-KR" sz="1200" baseline="0" dirty="0" smtClean="0"/>
                        <a:t>(C917, C920, C921, C922)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5M CAM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C917, C920,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C921, C922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36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C917 = 1.2V, C920 = 1.8V,</a:t>
                      </a:r>
                    </a:p>
                    <a:p>
                      <a:pPr algn="ctr" latinLnBrk="1"/>
                      <a:r>
                        <a:rPr lang="en-US" altLang="ko-KR" sz="1200" baseline="0" dirty="0" smtClean="0"/>
                        <a:t> C921 = 2.8V, C922 = 2.8V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1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clock of R906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5M CAM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R906 = 24Mhz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(Same signal compared with a good PBA)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</a:t>
                      </a:r>
                      <a:r>
                        <a:rPr lang="en-US" altLang="ko-KR" sz="1200" baseline="0" dirty="0" smtClean="0"/>
                        <a:t>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9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Main</a:t>
                      </a:r>
                      <a:r>
                        <a:rPr lang="en-US" altLang="ko-KR" sz="1200" baseline="0" dirty="0" smtClean="0"/>
                        <a:t> chip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07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Signal</a:t>
                      </a:r>
                      <a:r>
                        <a:rPr lang="en-US" altLang="ko-KR" sz="1200" baseline="0" dirty="0" smtClean="0"/>
                        <a:t> of following Test Point</a:t>
                      </a:r>
                    </a:p>
                    <a:p>
                      <a:pPr algn="l" latinLnBrk="1"/>
                      <a:r>
                        <a:rPr lang="en-US" altLang="ko-KR" sz="1200" dirty="0" smtClean="0"/>
                        <a:t>(TP CAM I900, TP CAM I901)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5M CAM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Same signal compared with a good PBA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R678, R679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75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</a:t>
                      </a:r>
                      <a:r>
                        <a:rPr lang="en-US" altLang="ko-KR" sz="1200" baseline="0" dirty="0" smtClean="0"/>
                        <a:t> F900, F901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5M CAM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Abnormal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F900, F901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Replace</a:t>
                      </a:r>
                      <a:r>
                        <a:rPr lang="en-US" altLang="ko-KR" sz="1200" baseline="0" dirty="0" smtClean="0"/>
                        <a:t> the 5M CAM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5M</a:t>
                      </a:r>
                      <a:r>
                        <a:rPr lang="en-US" altLang="ko-KR" sz="1200" baseline="0" dirty="0" smtClean="0"/>
                        <a:t> CAM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Not 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Main</a:t>
                      </a:r>
                      <a:r>
                        <a:rPr lang="en-US" altLang="ko-KR" sz="1200" baseline="0" dirty="0" smtClean="0"/>
                        <a:t> chip or PBA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5M CAM Problem</a:t>
            </a:r>
            <a:endParaRPr lang="ko-KR" altLang="en-US" dirty="0"/>
          </a:p>
        </p:txBody>
      </p:sp>
      <p:grpSp>
        <p:nvGrpSpPr>
          <p:cNvPr id="59" name="그룹 58"/>
          <p:cNvGrpSpPr/>
          <p:nvPr/>
        </p:nvGrpSpPr>
        <p:grpSpPr>
          <a:xfrm>
            <a:off x="5029200" y="914400"/>
            <a:ext cx="3200400" cy="5638800"/>
            <a:chOff x="5715000" y="914400"/>
            <a:chExt cx="3200400" cy="5638800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05600" y="914400"/>
              <a:ext cx="2133600" cy="3617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86600" y="4953000"/>
              <a:ext cx="12065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43600" y="2514600"/>
              <a:ext cx="1784350" cy="1413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모서리가 둥근 직사각형 13"/>
            <p:cNvSpPr/>
            <p:nvPr/>
          </p:nvSpPr>
          <p:spPr>
            <a:xfrm>
              <a:off x="5715000" y="2286000"/>
              <a:ext cx="2209800" cy="1752600"/>
            </a:xfrm>
            <a:prstGeom prst="round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TextBox 58"/>
            <p:cNvSpPr txBox="1"/>
            <p:nvPr/>
          </p:nvSpPr>
          <p:spPr>
            <a:xfrm>
              <a:off x="5867400" y="2133600"/>
              <a:ext cx="6096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/>
                <a:t>Step5</a:t>
              </a:r>
              <a:endParaRPr lang="ko-KR" altLang="en-US" sz="1000" b="1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8305800" y="2819400"/>
              <a:ext cx="381000" cy="304800"/>
            </a:xfrm>
            <a:prstGeom prst="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7" name="직선 화살표 연결선 16"/>
            <p:cNvCxnSpPr/>
            <p:nvPr/>
          </p:nvCxnSpPr>
          <p:spPr>
            <a:xfrm rot="10800000" flipV="1">
              <a:off x="7848600" y="2971800"/>
              <a:ext cx="4572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타원 21"/>
            <p:cNvSpPr/>
            <p:nvPr/>
          </p:nvSpPr>
          <p:spPr>
            <a:xfrm>
              <a:off x="6192000" y="33840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3" name="TextBox 66"/>
            <p:cNvSpPr txBox="1"/>
            <p:nvPr/>
          </p:nvSpPr>
          <p:spPr>
            <a:xfrm>
              <a:off x="5943600" y="3429000"/>
              <a:ext cx="4892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R679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6781800" y="4800600"/>
              <a:ext cx="1676400" cy="1752600"/>
            </a:xfrm>
            <a:prstGeom prst="round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5" name="TextBox 58"/>
            <p:cNvSpPr txBox="1"/>
            <p:nvPr/>
          </p:nvSpPr>
          <p:spPr>
            <a:xfrm>
              <a:off x="6934200" y="4648200"/>
              <a:ext cx="6096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/>
                <a:t>Step7</a:t>
              </a:r>
              <a:endParaRPr lang="ko-KR" altLang="en-US" sz="1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0000" y="4876800"/>
              <a:ext cx="1295400" cy="2539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맑은 고딕" pitchFamily="50" charset="-127"/>
                  <a:ea typeface="맑은 고딕" pitchFamily="50" charset="-127"/>
                </a:rPr>
                <a:t>5M CAM Module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391400" y="5105400"/>
              <a:ext cx="609600" cy="12192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>
              <a:off x="6192000" y="33120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7" name="TextBox 66"/>
            <p:cNvSpPr txBox="1"/>
            <p:nvPr/>
          </p:nvSpPr>
          <p:spPr>
            <a:xfrm>
              <a:off x="5867400" y="3048000"/>
              <a:ext cx="4892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R678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533400" y="1143000"/>
            <a:ext cx="4267200" cy="5105400"/>
            <a:chOff x="533400" y="1143000"/>
            <a:chExt cx="4267200" cy="5105400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3400" y="1143000"/>
              <a:ext cx="1793549" cy="311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57400" y="3202069"/>
              <a:ext cx="2590800" cy="2817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직사각형 20"/>
            <p:cNvSpPr/>
            <p:nvPr/>
          </p:nvSpPr>
          <p:spPr>
            <a:xfrm>
              <a:off x="2971800" y="4343400"/>
              <a:ext cx="533400" cy="1219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371600" y="1295400"/>
              <a:ext cx="304800" cy="304800"/>
            </a:xfrm>
            <a:prstGeom prst="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29" name="직선 화살표 연결선 28"/>
            <p:cNvCxnSpPr>
              <a:stCxn id="28" idx="2"/>
            </p:cNvCxnSpPr>
            <p:nvPr/>
          </p:nvCxnSpPr>
          <p:spPr>
            <a:xfrm rot="16200000" flipH="1">
              <a:off x="914400" y="2209800"/>
              <a:ext cx="1676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모서리가 둥근 직사각형 32"/>
            <p:cNvSpPr/>
            <p:nvPr/>
          </p:nvSpPr>
          <p:spPr>
            <a:xfrm>
              <a:off x="1905000" y="2971800"/>
              <a:ext cx="2895600" cy="3276600"/>
            </a:xfrm>
            <a:prstGeom prst="round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4" name="TextBox 58"/>
            <p:cNvSpPr txBox="1"/>
            <p:nvPr/>
          </p:nvSpPr>
          <p:spPr>
            <a:xfrm>
              <a:off x="2057400" y="2819400"/>
              <a:ext cx="11430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/>
                <a:t>Step2, 3, 4, 5, 6</a:t>
              </a:r>
              <a:endParaRPr lang="ko-KR" altLang="en-US" sz="1000" b="1" dirty="0"/>
            </a:p>
          </p:txBody>
        </p:sp>
        <p:sp>
          <p:nvSpPr>
            <p:cNvPr id="35" name="타원 34"/>
            <p:cNvSpPr/>
            <p:nvPr/>
          </p:nvSpPr>
          <p:spPr>
            <a:xfrm>
              <a:off x="2895600" y="38862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2899792" y="40386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3737992" y="480479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>
              <a:off x="3733800" y="495719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9" name="TextBox 66"/>
            <p:cNvSpPr txBox="1"/>
            <p:nvPr/>
          </p:nvSpPr>
          <p:spPr>
            <a:xfrm>
              <a:off x="2438400" y="3792379"/>
              <a:ext cx="4876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C920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66"/>
            <p:cNvSpPr txBox="1"/>
            <p:nvPr/>
          </p:nvSpPr>
          <p:spPr>
            <a:xfrm>
              <a:off x="2438400" y="3962400"/>
              <a:ext cx="4876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C917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66"/>
            <p:cNvSpPr txBox="1"/>
            <p:nvPr/>
          </p:nvSpPr>
          <p:spPr>
            <a:xfrm>
              <a:off x="3550966" y="5087779"/>
              <a:ext cx="4876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C922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66"/>
            <p:cNvSpPr txBox="1"/>
            <p:nvPr/>
          </p:nvSpPr>
          <p:spPr>
            <a:xfrm>
              <a:off x="3505200" y="4572000"/>
              <a:ext cx="4876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C921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66"/>
            <p:cNvSpPr txBox="1"/>
            <p:nvPr/>
          </p:nvSpPr>
          <p:spPr>
            <a:xfrm>
              <a:off x="2590800" y="5715000"/>
              <a:ext cx="1378904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HDC900</a:t>
              </a:r>
            </a:p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5M CAM connector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타원 43"/>
            <p:cNvSpPr/>
            <p:nvPr/>
          </p:nvSpPr>
          <p:spPr>
            <a:xfrm>
              <a:off x="2975992" y="41910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5" name="TextBox 66"/>
            <p:cNvSpPr txBox="1"/>
            <p:nvPr/>
          </p:nvSpPr>
          <p:spPr>
            <a:xfrm>
              <a:off x="2514600" y="4114800"/>
              <a:ext cx="4892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R906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타원 47"/>
            <p:cNvSpPr/>
            <p:nvPr/>
          </p:nvSpPr>
          <p:spPr>
            <a:xfrm>
              <a:off x="2895600" y="541439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9" name="타원 48"/>
            <p:cNvSpPr/>
            <p:nvPr/>
          </p:nvSpPr>
          <p:spPr>
            <a:xfrm>
              <a:off x="3585592" y="556679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0" name="TextBox 66"/>
            <p:cNvSpPr txBox="1"/>
            <p:nvPr/>
          </p:nvSpPr>
          <p:spPr>
            <a:xfrm>
              <a:off x="3581400" y="5544979"/>
              <a:ext cx="100380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TP_CAM_I901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66"/>
            <p:cNvSpPr txBox="1"/>
            <p:nvPr/>
          </p:nvSpPr>
          <p:spPr>
            <a:xfrm>
              <a:off x="1967999" y="5316379"/>
              <a:ext cx="100380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TP_CAM_I900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3124200" y="3962400"/>
              <a:ext cx="15240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3429000" y="4038600"/>
              <a:ext cx="1524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6" name="TextBox 66"/>
            <p:cNvSpPr txBox="1"/>
            <p:nvPr/>
          </p:nvSpPr>
          <p:spPr>
            <a:xfrm>
              <a:off x="2971800" y="3733800"/>
              <a:ext cx="4732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F901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66"/>
            <p:cNvSpPr txBox="1"/>
            <p:nvPr/>
          </p:nvSpPr>
          <p:spPr>
            <a:xfrm>
              <a:off x="3565394" y="3886200"/>
              <a:ext cx="4732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F900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1.3M CAM Problem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04800" y="1066800"/>
          <a:ext cx="8136904" cy="5169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384376"/>
                <a:gridCol w="2520280"/>
                <a:gridCol w="1728192"/>
              </a:tblGrid>
              <a:tr h="2652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8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14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1.3M</a:t>
                      </a:r>
                      <a:r>
                        <a:rPr lang="en-US" altLang="ko-KR" sz="1200" baseline="0" dirty="0" smtClean="0"/>
                        <a:t> CAM</a:t>
                      </a:r>
                      <a:r>
                        <a:rPr lang="en-US" altLang="ko-KR" sz="1200" dirty="0" smtClean="0"/>
                        <a:t> connector (HDC901)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Broken, dust</a:t>
                      </a:r>
                      <a:r>
                        <a:rPr lang="en-US" altLang="ko-KR" sz="1200" baseline="0" dirty="0" smtClean="0"/>
                        <a:t>, corrosion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5M CAM connector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(HDC901)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52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71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</a:t>
                      </a:r>
                      <a:r>
                        <a:rPr lang="en-US" altLang="ko-KR" sz="1200" baseline="0" dirty="0" smtClean="0"/>
                        <a:t> of following chips</a:t>
                      </a:r>
                    </a:p>
                    <a:p>
                      <a:pPr algn="l" latinLnBrk="1"/>
                      <a:r>
                        <a:rPr lang="en-US" altLang="ko-KR" sz="1200" baseline="0" dirty="0" smtClean="0"/>
                        <a:t>(C925, C926, C927)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1.3M CAM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C925, C926, C927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636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C925 = 1.8V, C926 = 2.8V, </a:t>
                      </a:r>
                    </a:p>
                    <a:p>
                      <a:pPr algn="ctr" latinLnBrk="1"/>
                      <a:r>
                        <a:rPr lang="en-US" altLang="ko-KR" sz="1200" baseline="0" dirty="0" smtClean="0"/>
                        <a:t>C927 = 1.8V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11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clock of R907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1.3M CAM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R907 = 24Mhz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(Same signal compared with a good PBA)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</a:t>
                      </a:r>
                      <a:r>
                        <a:rPr lang="en-US" altLang="ko-KR" sz="1200" baseline="0" dirty="0" smtClean="0"/>
                        <a:t>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659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Main</a:t>
                      </a:r>
                      <a:r>
                        <a:rPr lang="en-US" altLang="ko-KR" sz="1200" baseline="0" dirty="0" smtClean="0"/>
                        <a:t> chip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07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</a:t>
                      </a:r>
                      <a:r>
                        <a:rPr lang="en-US" altLang="ko-KR" sz="1200" b="1" dirty="0" smtClean="0">
                          <a:solidFill>
                            <a:schemeClr val="accent1"/>
                          </a:solidFill>
                        </a:rPr>
                        <a:t>Signal</a:t>
                      </a:r>
                      <a:r>
                        <a:rPr lang="en-US" altLang="ko-KR" sz="1200" baseline="0" dirty="0" smtClean="0"/>
                        <a:t> of following Test Point</a:t>
                      </a:r>
                    </a:p>
                    <a:p>
                      <a:pPr algn="l" latinLnBrk="1"/>
                      <a:r>
                        <a:rPr lang="en-US" altLang="ko-KR" sz="1200" dirty="0" smtClean="0"/>
                        <a:t>(TP CAM I900, TP CAM I901)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1.3M CAM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Same signal compared with a good PBA</a:t>
                      </a:r>
                      <a:endParaRPr lang="en-US" altLang="ko-KR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If not</a:t>
                      </a:r>
                      <a:r>
                        <a:rPr lang="en-US" altLang="ko-KR" sz="1200" baseline="0" dirty="0" smtClean="0"/>
                        <a:t> the correct value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R678, R679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75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</a:t>
                      </a:r>
                      <a:r>
                        <a:rPr lang="en-US" altLang="ko-KR" sz="1200" baseline="0" dirty="0" smtClean="0"/>
                        <a:t> F902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>
                          <a:solidFill>
                            <a:srgbClr val="FF0000"/>
                          </a:solidFill>
                        </a:rPr>
                        <a:t>Notice. It should be measured when the 1.3M CAM is activated on</a:t>
                      </a:r>
                      <a:endParaRPr lang="ko-KR" alt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Abnormal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F902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Normal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Go to the next step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7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Replace</a:t>
                      </a:r>
                      <a:r>
                        <a:rPr lang="en-US" altLang="ko-KR" sz="1200" baseline="0" dirty="0" smtClean="0"/>
                        <a:t> the 1.3M CAM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1.3M</a:t>
                      </a:r>
                      <a:r>
                        <a:rPr lang="en-US" altLang="ko-KR" sz="1200" baseline="0" dirty="0" smtClean="0"/>
                        <a:t> CAM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Not 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Main</a:t>
                      </a:r>
                      <a:r>
                        <a:rPr lang="en-US" altLang="ko-KR" sz="1200" baseline="0" dirty="0" smtClean="0"/>
                        <a:t> chip or PBA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1.3M CAM Problem</a:t>
            </a:r>
            <a:endParaRPr lang="ko-KR" altLang="en-US" dirty="0"/>
          </a:p>
        </p:txBody>
      </p:sp>
      <p:grpSp>
        <p:nvGrpSpPr>
          <p:cNvPr id="66" name="그룹 65"/>
          <p:cNvGrpSpPr/>
          <p:nvPr/>
        </p:nvGrpSpPr>
        <p:grpSpPr>
          <a:xfrm>
            <a:off x="609600" y="914400"/>
            <a:ext cx="3442201" cy="5562600"/>
            <a:chOff x="457200" y="914400"/>
            <a:chExt cx="3442201" cy="55626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4876800"/>
              <a:ext cx="1124857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1143000"/>
              <a:ext cx="1793549" cy="311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4600" y="1219200"/>
              <a:ext cx="1206500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57400" y="2971800"/>
              <a:ext cx="1447800" cy="157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직사각형 14"/>
            <p:cNvSpPr/>
            <p:nvPr/>
          </p:nvSpPr>
          <p:spPr>
            <a:xfrm>
              <a:off x="1447800" y="1295400"/>
              <a:ext cx="228600" cy="304800"/>
            </a:xfrm>
            <a:prstGeom prst="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6" name="직선 화살표 연결선 15"/>
            <p:cNvCxnSpPr>
              <a:stCxn id="15" idx="2"/>
            </p:cNvCxnSpPr>
            <p:nvPr/>
          </p:nvCxnSpPr>
          <p:spPr>
            <a:xfrm rot="16200000" flipH="1">
              <a:off x="933450" y="2228850"/>
              <a:ext cx="1676400" cy="419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직사각형 19"/>
            <p:cNvSpPr/>
            <p:nvPr/>
          </p:nvSpPr>
          <p:spPr>
            <a:xfrm>
              <a:off x="1752600" y="1295400"/>
              <a:ext cx="152400" cy="228600"/>
            </a:xfrm>
            <a:prstGeom prst="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21" name="직선 화살표 연결선 20"/>
            <p:cNvCxnSpPr/>
            <p:nvPr/>
          </p:nvCxnSpPr>
          <p:spPr>
            <a:xfrm>
              <a:off x="1905000" y="1371600"/>
              <a:ext cx="457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모서리가 둥근 직사각형 26"/>
            <p:cNvSpPr/>
            <p:nvPr/>
          </p:nvSpPr>
          <p:spPr>
            <a:xfrm>
              <a:off x="457200" y="4724400"/>
              <a:ext cx="1524000" cy="1752600"/>
            </a:xfrm>
            <a:prstGeom prst="round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8" name="TextBox 58"/>
            <p:cNvSpPr txBox="1"/>
            <p:nvPr/>
          </p:nvSpPr>
          <p:spPr>
            <a:xfrm>
              <a:off x="609600" y="4572000"/>
              <a:ext cx="6096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/>
                <a:t>Step7</a:t>
              </a:r>
              <a:endParaRPr lang="ko-KR" altLang="en-US" sz="10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95400" y="4800600"/>
              <a:ext cx="1447800" cy="2539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latin typeface="맑은 고딕" pitchFamily="50" charset="-127"/>
                  <a:ea typeface="맑은 고딕" pitchFamily="50" charset="-127"/>
                </a:rPr>
                <a:t>1.3M CAM Module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914400" y="5029200"/>
              <a:ext cx="685800" cy="121920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1905000" y="2819400"/>
              <a:ext cx="1676400" cy="1828800"/>
            </a:xfrm>
            <a:prstGeom prst="round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2" name="TextBox 58"/>
            <p:cNvSpPr txBox="1"/>
            <p:nvPr/>
          </p:nvSpPr>
          <p:spPr>
            <a:xfrm>
              <a:off x="2057400" y="2667000"/>
              <a:ext cx="6096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/>
                <a:t>Step5</a:t>
              </a:r>
              <a:endParaRPr lang="ko-KR" altLang="en-US" sz="1000" b="1" dirty="0"/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2362200" y="1066800"/>
              <a:ext cx="1524000" cy="1371600"/>
            </a:xfrm>
            <a:prstGeom prst="round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4" name="TextBox 58"/>
            <p:cNvSpPr txBox="1"/>
            <p:nvPr/>
          </p:nvSpPr>
          <p:spPr>
            <a:xfrm>
              <a:off x="2514600" y="914400"/>
              <a:ext cx="6096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/>
                <a:t>Step4</a:t>
              </a:r>
              <a:endParaRPr lang="ko-KR" altLang="en-US" sz="1000" b="1" dirty="0"/>
            </a:p>
          </p:txBody>
        </p:sp>
        <p:sp>
          <p:nvSpPr>
            <p:cNvPr id="45" name="타원 44"/>
            <p:cNvSpPr/>
            <p:nvPr/>
          </p:nvSpPr>
          <p:spPr>
            <a:xfrm>
              <a:off x="3200400" y="16764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3124200" y="1447800"/>
              <a:ext cx="4892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R907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타원 59"/>
            <p:cNvSpPr/>
            <p:nvPr/>
          </p:nvSpPr>
          <p:spPr>
            <a:xfrm>
              <a:off x="2514600" y="41910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1" name="타원 60"/>
            <p:cNvSpPr/>
            <p:nvPr/>
          </p:nvSpPr>
          <p:spPr>
            <a:xfrm>
              <a:off x="2895600" y="42672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2" name="TextBox 66"/>
            <p:cNvSpPr txBox="1"/>
            <p:nvPr/>
          </p:nvSpPr>
          <p:spPr>
            <a:xfrm>
              <a:off x="2895600" y="4191000"/>
              <a:ext cx="100380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TP_CAM_I901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6"/>
            <p:cNvSpPr txBox="1"/>
            <p:nvPr/>
          </p:nvSpPr>
          <p:spPr>
            <a:xfrm>
              <a:off x="1524000" y="4114800"/>
              <a:ext cx="100380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TP_CAM_I900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4419600" y="914400"/>
            <a:ext cx="3581400" cy="5334000"/>
            <a:chOff x="4572000" y="914400"/>
            <a:chExt cx="3581400" cy="5334000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9800" y="914400"/>
              <a:ext cx="2133600" cy="3617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24400" y="1981200"/>
              <a:ext cx="2286000" cy="2003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직사각형 22"/>
            <p:cNvSpPr/>
            <p:nvPr/>
          </p:nvSpPr>
          <p:spPr>
            <a:xfrm>
              <a:off x="6477000" y="1066800"/>
              <a:ext cx="304800" cy="304800"/>
            </a:xfrm>
            <a:prstGeom prst="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24" name="직선 화살표 연결선 23"/>
            <p:cNvCxnSpPr>
              <a:stCxn id="23" idx="2"/>
              <a:endCxn id="35" idx="0"/>
            </p:cNvCxnSpPr>
            <p:nvPr/>
          </p:nvCxnSpPr>
          <p:spPr>
            <a:xfrm rot="5400000">
              <a:off x="6019800" y="1219200"/>
              <a:ext cx="4572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모서리가 둥근 직사각형 34"/>
            <p:cNvSpPr/>
            <p:nvPr/>
          </p:nvSpPr>
          <p:spPr>
            <a:xfrm>
              <a:off x="4572000" y="1828800"/>
              <a:ext cx="2590800" cy="2286000"/>
            </a:xfrm>
            <a:prstGeom prst="round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6" name="TextBox 58"/>
            <p:cNvSpPr txBox="1"/>
            <p:nvPr/>
          </p:nvSpPr>
          <p:spPr>
            <a:xfrm>
              <a:off x="4724400" y="1676400"/>
              <a:ext cx="8382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/>
                <a:t>Step2, 3, 6</a:t>
              </a:r>
              <a:endParaRPr lang="ko-KR" altLang="en-US" sz="1000" b="1" dirty="0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5029200" y="2209800"/>
              <a:ext cx="8382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>
              <a:off x="5472000" y="32004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9" name="TextBox 66"/>
            <p:cNvSpPr txBox="1"/>
            <p:nvPr/>
          </p:nvSpPr>
          <p:spPr>
            <a:xfrm>
              <a:off x="5867400" y="2286000"/>
              <a:ext cx="1486304" cy="40011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HDC901</a:t>
              </a:r>
            </a:p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1.3M CAM connector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5616000" y="32004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5544000" y="32004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2" name="TextBox 66"/>
            <p:cNvSpPr txBox="1"/>
            <p:nvPr/>
          </p:nvSpPr>
          <p:spPr>
            <a:xfrm>
              <a:off x="5303566" y="2971800"/>
              <a:ext cx="4876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C925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66"/>
            <p:cNvSpPr txBox="1"/>
            <p:nvPr/>
          </p:nvSpPr>
          <p:spPr>
            <a:xfrm>
              <a:off x="5105400" y="3258979"/>
              <a:ext cx="4876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C927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66"/>
            <p:cNvSpPr txBox="1"/>
            <p:nvPr/>
          </p:nvSpPr>
          <p:spPr>
            <a:xfrm>
              <a:off x="5532166" y="3276600"/>
              <a:ext cx="48763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C926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57800" y="4724400"/>
              <a:ext cx="1784350" cy="1413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모서리가 둥근 직사각형 47"/>
            <p:cNvSpPr/>
            <p:nvPr/>
          </p:nvSpPr>
          <p:spPr>
            <a:xfrm>
              <a:off x="5029200" y="4495800"/>
              <a:ext cx="2209800" cy="1752600"/>
            </a:xfrm>
            <a:prstGeom prst="roundRect">
              <a:avLst/>
            </a:prstGeom>
            <a:noFill/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9" name="TextBox 58"/>
            <p:cNvSpPr txBox="1"/>
            <p:nvPr/>
          </p:nvSpPr>
          <p:spPr>
            <a:xfrm>
              <a:off x="5257800" y="4343400"/>
              <a:ext cx="609600" cy="2462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/>
                <a:t>Step5</a:t>
              </a:r>
              <a:endParaRPr lang="ko-KR" altLang="en-US" sz="1000" b="1" dirty="0"/>
            </a:p>
          </p:txBody>
        </p:sp>
        <p:sp>
          <p:nvSpPr>
            <p:cNvPr id="50" name="TextBox 66"/>
            <p:cNvSpPr txBox="1"/>
            <p:nvPr/>
          </p:nvSpPr>
          <p:spPr>
            <a:xfrm>
              <a:off x="5257800" y="5638800"/>
              <a:ext cx="4892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R679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타원 50"/>
            <p:cNvSpPr/>
            <p:nvPr/>
          </p:nvSpPr>
          <p:spPr>
            <a:xfrm>
              <a:off x="5506200" y="55218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2" name="TextBox 66"/>
            <p:cNvSpPr txBox="1"/>
            <p:nvPr/>
          </p:nvSpPr>
          <p:spPr>
            <a:xfrm>
              <a:off x="5181600" y="5257800"/>
              <a:ext cx="48923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R678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7620000" y="2819400"/>
              <a:ext cx="381000" cy="304800"/>
            </a:xfrm>
            <a:prstGeom prst="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55" name="직선 화살표 연결선 54"/>
            <p:cNvCxnSpPr>
              <a:stCxn id="54" idx="2"/>
            </p:cNvCxnSpPr>
            <p:nvPr/>
          </p:nvCxnSpPr>
          <p:spPr>
            <a:xfrm rot="5400000">
              <a:off x="6648450" y="3333750"/>
              <a:ext cx="1371600" cy="952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타원 58"/>
            <p:cNvSpPr/>
            <p:nvPr/>
          </p:nvSpPr>
          <p:spPr>
            <a:xfrm>
              <a:off x="5508000" y="5580000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5105400" y="3048000"/>
              <a:ext cx="2286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5" name="TextBox 66"/>
            <p:cNvSpPr txBox="1"/>
            <p:nvPr/>
          </p:nvSpPr>
          <p:spPr>
            <a:xfrm>
              <a:off x="4648200" y="3030379"/>
              <a:ext cx="4732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F902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OTG Problem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9600" y="1295400"/>
          <a:ext cx="813690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384376"/>
                <a:gridCol w="2520280"/>
                <a:gridCol w="172819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</a:t>
                      </a:r>
                      <a:r>
                        <a:rPr lang="en-US" altLang="ko-KR" sz="1200" baseline="0" dirty="0" smtClean="0"/>
                        <a:t> of </a:t>
                      </a:r>
                      <a:r>
                        <a:rPr lang="en-US" altLang="ko-KR" sz="1200" dirty="0" smtClean="0"/>
                        <a:t>V_BUS(C763)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C763 =</a:t>
                      </a:r>
                      <a:r>
                        <a:rPr lang="en-US" altLang="ko-KR" sz="1200" baseline="0" dirty="0" smtClean="0"/>
                        <a:t> 5V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</a:t>
                      </a:r>
                      <a:r>
                        <a:rPr lang="en-US" altLang="ko-KR" sz="1200" baseline="0" dirty="0" smtClean="0"/>
                        <a:t>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</a:t>
                      </a:r>
                      <a:r>
                        <a:rPr lang="en-US" altLang="ko-KR" sz="1200" baseline="0" dirty="0" smtClean="0"/>
                        <a:t> not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Charging IC(U705)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</a:t>
                      </a:r>
                      <a:r>
                        <a:rPr lang="en-US" altLang="ko-KR" sz="1200" baseline="0" dirty="0" smtClean="0"/>
                        <a:t> of </a:t>
                      </a:r>
                      <a:r>
                        <a:rPr lang="en-US" altLang="ko-KR" sz="1200" dirty="0" smtClean="0"/>
                        <a:t>V_BUS_IN(C506)</a:t>
                      </a:r>
                      <a:endParaRPr lang="en-US" altLang="ko-KR" sz="1200" baseline="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C506 =</a:t>
                      </a:r>
                      <a:r>
                        <a:rPr lang="en-US" altLang="ko-KR" sz="1200" baseline="0" dirty="0" smtClean="0"/>
                        <a:t> 5V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</a:t>
                      </a:r>
                      <a:r>
                        <a:rPr lang="en-US" altLang="ko-KR" sz="1200" baseline="0" dirty="0" smtClean="0"/>
                        <a:t>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</a:t>
                      </a:r>
                      <a:r>
                        <a:rPr lang="en-US" altLang="ko-KR" sz="1200" baseline="0" dirty="0" smtClean="0"/>
                        <a:t> not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Charge</a:t>
                      </a:r>
                      <a:r>
                        <a:rPr lang="en-US" altLang="ko-KR" sz="1200" baseline="0" dirty="0" smtClean="0"/>
                        <a:t> protection</a:t>
                      </a:r>
                    </a:p>
                    <a:p>
                      <a:pPr algn="ctr" latinLnBrk="1"/>
                      <a:r>
                        <a:rPr lang="en-US" altLang="ko-KR" sz="1200" baseline="0" dirty="0" smtClean="0"/>
                        <a:t>(U504)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baseline="0" dirty="0" smtClean="0"/>
                        <a:t>Replace the Sub PCB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Sub PCB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200" baseline="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Not 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Main</a:t>
                      </a:r>
                      <a:r>
                        <a:rPr lang="en-US" altLang="ko-KR" sz="1200" baseline="0" dirty="0" smtClean="0"/>
                        <a:t> chip or PBA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lang="en-US" altLang="ko-KR" dirty="0" smtClean="0"/>
              <a:t>OTG Problem</a:t>
            </a:r>
            <a:endParaRPr lang="ko-KR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2133600" cy="361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295400"/>
            <a:ext cx="2095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직사각형 6"/>
          <p:cNvSpPr/>
          <p:nvPr/>
        </p:nvSpPr>
        <p:spPr>
          <a:xfrm>
            <a:off x="2057400" y="3733800"/>
            <a:ext cx="381000" cy="3048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>
            <a:stCxn id="7" idx="3"/>
            <a:endCxn id="9" idx="1"/>
          </p:cNvCxnSpPr>
          <p:nvPr/>
        </p:nvCxnSpPr>
        <p:spPr>
          <a:xfrm flipV="1">
            <a:off x="2438400" y="2324100"/>
            <a:ext cx="1371600" cy="1562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모서리가 둥근 직사각형 8"/>
          <p:cNvSpPr/>
          <p:nvPr/>
        </p:nvSpPr>
        <p:spPr>
          <a:xfrm>
            <a:off x="3810000" y="990600"/>
            <a:ext cx="2286000" cy="26670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TextBox 58"/>
          <p:cNvSpPr txBox="1"/>
          <p:nvPr/>
        </p:nvSpPr>
        <p:spPr>
          <a:xfrm>
            <a:off x="4114800" y="838200"/>
            <a:ext cx="53091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Step2</a:t>
            </a:r>
            <a:endParaRPr lang="ko-KR" altLang="en-US" sz="1000" b="1" dirty="0"/>
          </a:p>
        </p:txBody>
      </p:sp>
      <p:sp>
        <p:nvSpPr>
          <p:cNvPr id="11" name="직사각형 10"/>
          <p:cNvSpPr/>
          <p:nvPr/>
        </p:nvSpPr>
        <p:spPr>
          <a:xfrm>
            <a:off x="4648200" y="1981200"/>
            <a:ext cx="533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648200" y="27432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TextBox 66"/>
          <p:cNvSpPr txBox="1"/>
          <p:nvPr/>
        </p:nvSpPr>
        <p:spPr>
          <a:xfrm>
            <a:off x="5181600" y="2133600"/>
            <a:ext cx="49885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U705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" name="TextBox 66"/>
          <p:cNvSpPr txBox="1"/>
          <p:nvPr/>
        </p:nvSpPr>
        <p:spPr>
          <a:xfrm>
            <a:off x="4724400" y="26670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C763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905000" y="4419600"/>
            <a:ext cx="304800" cy="3048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2209800" y="45720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10000"/>
            <a:ext cx="1778000" cy="134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267200"/>
            <a:ext cx="1909326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모서리가 둥근 직사각형 21"/>
          <p:cNvSpPr/>
          <p:nvPr/>
        </p:nvSpPr>
        <p:spPr>
          <a:xfrm>
            <a:off x="3886200" y="4038600"/>
            <a:ext cx="2286000" cy="22860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TextBox 58"/>
          <p:cNvSpPr txBox="1"/>
          <p:nvPr/>
        </p:nvSpPr>
        <p:spPr>
          <a:xfrm>
            <a:off x="4267200" y="3886200"/>
            <a:ext cx="53091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Step3</a:t>
            </a:r>
            <a:endParaRPr lang="ko-KR" altLang="en-US" sz="1000" b="1" dirty="0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6629400" y="3581400"/>
            <a:ext cx="2133600" cy="17526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TextBox 58"/>
          <p:cNvSpPr txBox="1"/>
          <p:nvPr/>
        </p:nvSpPr>
        <p:spPr>
          <a:xfrm>
            <a:off x="6934200" y="3429000"/>
            <a:ext cx="53091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Step4</a:t>
            </a:r>
            <a:endParaRPr lang="ko-KR" altLang="en-US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0" y="5105400"/>
            <a:ext cx="838200" cy="2539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050" dirty="0" smtClean="0">
                <a:latin typeface="맑은 고딕" pitchFamily="50" charset="-127"/>
                <a:ea typeface="맑은 고딕" pitchFamily="50" charset="-127"/>
              </a:rPr>
              <a:t>Sub PCB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6781800" y="3886200"/>
            <a:ext cx="1752600" cy="1219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5029200" y="5486400"/>
            <a:ext cx="228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5257800" y="5334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TextBox 66"/>
          <p:cNvSpPr txBox="1"/>
          <p:nvPr/>
        </p:nvSpPr>
        <p:spPr>
          <a:xfrm>
            <a:off x="4495800" y="5486400"/>
            <a:ext cx="498855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U504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31" name="TextBox 66"/>
          <p:cNvSpPr txBox="1"/>
          <p:nvPr/>
        </p:nvSpPr>
        <p:spPr>
          <a:xfrm>
            <a:off x="5334000" y="5257800"/>
            <a:ext cx="48763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C506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MHL Problem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09600" y="1295400"/>
          <a:ext cx="813690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3384376"/>
                <a:gridCol w="2520280"/>
                <a:gridCol w="1728192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Step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Check</a:t>
                      </a:r>
                      <a:r>
                        <a:rPr lang="en-US" altLang="ko-KR" sz="1200" baseline="0" dirty="0" smtClean="0"/>
                        <a:t>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Result</a:t>
                      </a:r>
                      <a:r>
                        <a:rPr lang="en-US" altLang="ko-KR" sz="1200" baseline="0" dirty="0" smtClean="0"/>
                        <a:t>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Defect point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Confirm the defect symptom</a:t>
                      </a:r>
                      <a:endParaRPr lang="ko-KR" altLang="en-US" sz="120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dirty="0" smtClean="0"/>
                        <a:t>Check the voltage</a:t>
                      </a:r>
                      <a:r>
                        <a:rPr lang="en-US" altLang="ko-KR" sz="1200" baseline="0" dirty="0" smtClean="0"/>
                        <a:t> of </a:t>
                      </a:r>
                      <a:r>
                        <a:rPr lang="en-US" altLang="ko-KR" sz="1200" dirty="0" smtClean="0"/>
                        <a:t>following chips</a:t>
                      </a:r>
                    </a:p>
                    <a:p>
                      <a:pPr algn="l" latinLnBrk="1"/>
                      <a:r>
                        <a:rPr lang="en-US" altLang="ko-KR" sz="1200" baseline="0" dirty="0" smtClean="0"/>
                        <a:t>(L1000, C1006, L1001, C1010)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aseline="0" dirty="0" smtClean="0"/>
                        <a:t>L1000 = 1.2V, C1006 = 3.3V, L1001 = 1.2V, C1010 = 1.8V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Go to the</a:t>
                      </a:r>
                      <a:r>
                        <a:rPr lang="en-US" altLang="ko-KR" sz="1200" baseline="0" dirty="0" smtClean="0"/>
                        <a:t> next step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If</a:t>
                      </a:r>
                      <a:r>
                        <a:rPr lang="en-US" altLang="ko-KR" sz="1200" baseline="0" dirty="0" smtClean="0"/>
                        <a:t> not the correct value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MHL LDO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(U1003, U1004)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</a:t>
                      </a:r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200" baseline="0" dirty="0" smtClean="0"/>
                        <a:t>Replace the C1013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MHL</a:t>
                      </a:r>
                      <a:r>
                        <a:rPr lang="en-US" altLang="ko-KR" sz="1200" baseline="0" dirty="0" smtClean="0"/>
                        <a:t> IC(C1013)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en-US" altLang="ko-KR" sz="1200" baseline="0" dirty="0" smtClean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Not solved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Main</a:t>
                      </a:r>
                      <a:r>
                        <a:rPr lang="en-US" altLang="ko-KR" sz="1200" baseline="0" dirty="0" smtClean="0"/>
                        <a:t> chip or PBA</a:t>
                      </a:r>
                      <a:endParaRPr lang="ko-KR" alt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RF calibration(1/3)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3231" y="753070"/>
            <a:ext cx="832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j-lt"/>
                <a:ea typeface="맑은 고딕" pitchFamily="50" charset="-127"/>
              </a:rPr>
              <a:t>Please download the latest version of RF Calibration program on the PLM System. (</a:t>
            </a:r>
            <a:r>
              <a:rPr lang="en-US" altLang="ko-KR" b="1" dirty="0" err="1" smtClean="0">
                <a:latin typeface="+mj-lt"/>
                <a:ea typeface="맑은 고딕" pitchFamily="50" charset="-127"/>
              </a:rPr>
              <a:t>Daseul</a:t>
            </a:r>
            <a:r>
              <a:rPr lang="en-US" altLang="ko-KR" b="1" dirty="0" smtClean="0">
                <a:latin typeface="+mj-lt"/>
                <a:ea typeface="맑은 고딕" pitchFamily="50" charset="-127"/>
              </a:rPr>
              <a:t> Launcher, Runtime and Model File)</a:t>
            </a:r>
            <a:endParaRPr lang="ko-KR" altLang="en-US" b="1" dirty="0" smtClean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304800" y="2286000"/>
          <a:ext cx="8534400" cy="419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/>
                <a:gridCol w="4267200"/>
              </a:tblGrid>
              <a:tr h="4191000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366513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381846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직사각형 20"/>
          <p:cNvSpPr/>
          <p:nvPr/>
        </p:nvSpPr>
        <p:spPr bwMode="auto">
          <a:xfrm>
            <a:off x="685800" y="48006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04800" y="1752600"/>
            <a:ext cx="2929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Run Calibration program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5029200"/>
            <a:ext cx="18288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Check the Calibration and select correct file 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2743200" y="59436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4800600" y="38862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8153400" y="38862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7467600" y="54864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1600" y="5791200"/>
            <a:ext cx="13716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Click the Extract &amp; Run button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8200" y="4114800"/>
            <a:ext cx="1295400" cy="27699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Check the CAL 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67600" y="4114800"/>
            <a:ext cx="15240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Check and 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select correct file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000" y="58674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Click the Start button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495800"/>
            <a:ext cx="266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5638800"/>
            <a:ext cx="276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581400"/>
            <a:ext cx="257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3581400"/>
            <a:ext cx="26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5410200"/>
            <a:ext cx="257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lang="en-US" altLang="ko-KR" dirty="0" smtClean="0"/>
              <a:t>MHL Problem</a:t>
            </a:r>
            <a:endParaRPr lang="ko-KR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2133600" cy="361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2438400" y="3352800"/>
            <a:ext cx="381000" cy="30480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>
            <a:stCxn id="6" idx="3"/>
          </p:cNvCxnSpPr>
          <p:nvPr/>
        </p:nvCxnSpPr>
        <p:spPr>
          <a:xfrm>
            <a:off x="2819400" y="35052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67000"/>
            <a:ext cx="2209800" cy="198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모서리가 둥근 직사각형 9"/>
          <p:cNvSpPr/>
          <p:nvPr/>
        </p:nvSpPr>
        <p:spPr>
          <a:xfrm>
            <a:off x="4495800" y="2438400"/>
            <a:ext cx="2514600" cy="2438400"/>
          </a:xfrm>
          <a:prstGeom prst="roundRect">
            <a:avLst/>
          </a:prstGeom>
          <a:noFill/>
          <a:ln w="63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TextBox 58"/>
          <p:cNvSpPr txBox="1"/>
          <p:nvPr/>
        </p:nvSpPr>
        <p:spPr>
          <a:xfrm>
            <a:off x="4800600" y="2286000"/>
            <a:ext cx="68320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/>
              <a:t>Step2, 3</a:t>
            </a:r>
            <a:endParaRPr lang="ko-KR" altLang="en-US" sz="1000" b="1" dirty="0"/>
          </a:p>
        </p:txBody>
      </p:sp>
      <p:sp>
        <p:nvSpPr>
          <p:cNvPr id="12" name="직사각형 11"/>
          <p:cNvSpPr/>
          <p:nvPr/>
        </p:nvSpPr>
        <p:spPr>
          <a:xfrm>
            <a:off x="5867400" y="3124200"/>
            <a:ext cx="152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5715000" y="3240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" name="TextBox 66"/>
          <p:cNvSpPr txBox="1"/>
          <p:nvPr/>
        </p:nvSpPr>
        <p:spPr>
          <a:xfrm>
            <a:off x="5257800" y="3505200"/>
            <a:ext cx="639919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C1013</a:t>
            </a:r>
          </a:p>
          <a:p>
            <a:r>
              <a:rPr lang="en-US" altLang="ko-KR" sz="1000" b="1" dirty="0" smtClean="0">
                <a:solidFill>
                  <a:srgbClr val="FF0000"/>
                </a:solidFill>
              </a:rPr>
              <a:t>MHL IC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5" name="TextBox 66"/>
          <p:cNvSpPr txBox="1"/>
          <p:nvPr/>
        </p:nvSpPr>
        <p:spPr>
          <a:xfrm>
            <a:off x="5562600" y="3276600"/>
            <a:ext cx="54534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L1000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5715000" y="2916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5715000" y="31242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4953000" y="32766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0" name="TextBox 66"/>
          <p:cNvSpPr txBox="1"/>
          <p:nvPr/>
        </p:nvSpPr>
        <p:spPr>
          <a:xfrm>
            <a:off x="5474458" y="2971800"/>
            <a:ext cx="54534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L1001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21" name="TextBox 66"/>
          <p:cNvSpPr txBox="1"/>
          <p:nvPr/>
        </p:nvSpPr>
        <p:spPr>
          <a:xfrm>
            <a:off x="5715000" y="2743200"/>
            <a:ext cx="56137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C1006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22" name="TextBox 66"/>
          <p:cNvSpPr txBox="1"/>
          <p:nvPr/>
        </p:nvSpPr>
        <p:spPr>
          <a:xfrm>
            <a:off x="4572000" y="3335179"/>
            <a:ext cx="56137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C1010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324600" y="2971800"/>
            <a:ext cx="228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5105400" y="3048000"/>
            <a:ext cx="457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TextBox 66"/>
          <p:cNvSpPr txBox="1"/>
          <p:nvPr/>
        </p:nvSpPr>
        <p:spPr>
          <a:xfrm>
            <a:off x="6019800" y="3200400"/>
            <a:ext cx="57259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U1003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TextBox 66"/>
          <p:cNvSpPr txBox="1"/>
          <p:nvPr/>
        </p:nvSpPr>
        <p:spPr>
          <a:xfrm>
            <a:off x="6248400" y="2743200"/>
            <a:ext cx="57259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solidFill>
                  <a:srgbClr val="FF0000"/>
                </a:solidFill>
              </a:rPr>
              <a:t>U1004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Q&amp;A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76866"/>
          </a:xfrm>
        </p:spPr>
        <p:txBody>
          <a:bodyPr/>
          <a:lstStyle/>
          <a:p>
            <a:r>
              <a:rPr lang="en-US" altLang="ko-KR" dirty="0" smtClean="0"/>
              <a:t>Question</a:t>
            </a:r>
            <a:endParaRPr lang="ko-KR" altLang="en-US" dirty="0"/>
          </a:p>
        </p:txBody>
      </p:sp>
      <p:pic>
        <p:nvPicPr>
          <p:cNvPr id="3073" name="Picture 1" descr="C:\temp\Temporary Internet Files\Content.IE5\FATCTRR3\MP900315598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828801"/>
            <a:ext cx="5105400" cy="3641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lang="en-US" altLang="ko-KR" dirty="0" smtClean="0"/>
              <a:t>RF calibration(2/3)</a:t>
            </a:r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304800" y="990600"/>
          <a:ext cx="8534400" cy="525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/>
                <a:gridCol w="4267200"/>
              </a:tblGrid>
              <a:tr h="5257800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40610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66800"/>
            <a:ext cx="3200400" cy="247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직사각형 11"/>
          <p:cNvSpPr/>
          <p:nvPr/>
        </p:nvSpPr>
        <p:spPr bwMode="auto">
          <a:xfrm>
            <a:off x="3886200" y="2590800"/>
            <a:ext cx="533400" cy="2880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457200" y="29718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5943600" y="1447800"/>
            <a:ext cx="990600" cy="2286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57600"/>
            <a:ext cx="3200400" cy="21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직사각형 16"/>
          <p:cNvSpPr/>
          <p:nvPr/>
        </p:nvSpPr>
        <p:spPr bwMode="auto">
          <a:xfrm>
            <a:off x="3886200" y="2880000"/>
            <a:ext cx="533400" cy="2520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3124200"/>
            <a:ext cx="1752600" cy="27699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Check the Calibration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2590800" y="2590800"/>
            <a:ext cx="1219200" cy="17526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4343400"/>
            <a:ext cx="17526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Check the 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System </a:t>
            </a:r>
            <a:r>
              <a:rPr lang="en-US" altLang="ko-KR" sz="1200" b="1" dirty="0" err="1" smtClean="0">
                <a:latin typeface="맑은 고딕" pitchFamily="50" charset="-127"/>
                <a:ea typeface="맑은 고딕" pitchFamily="50" charset="-127"/>
              </a:rPr>
              <a:t>Config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items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2209800"/>
            <a:ext cx="16002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Click the 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Model Information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flipV="1">
            <a:off x="4572000" y="1524000"/>
            <a:ext cx="9144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72200" y="1676400"/>
            <a:ext cx="16002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Type the correct H/W version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5105400" y="3886200"/>
            <a:ext cx="838200" cy="11430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5105400" y="5029200"/>
            <a:ext cx="838200" cy="6858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5943600" y="5029200"/>
            <a:ext cx="762000" cy="6858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5400" y="5715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Check the connection port of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Phone, MSTS and Power Supply 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91000" y="3124200"/>
            <a:ext cx="14478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Click the 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Hardware </a:t>
            </a:r>
            <a:r>
              <a:rPr lang="en-US" altLang="ko-KR" sz="1200" b="1" dirty="0" err="1" smtClean="0">
                <a:latin typeface="맑은 고딕" pitchFamily="50" charset="-127"/>
                <a:ea typeface="맑은 고딕" pitchFamily="50" charset="-127"/>
              </a:rPr>
              <a:t>Config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 rot="16200000" flipH="1">
            <a:off x="3924300" y="3467100"/>
            <a:ext cx="1219200" cy="83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667000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114800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2590800"/>
            <a:ext cx="257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1704975"/>
            <a:ext cx="25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5791200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505200" y="4953000"/>
            <a:ext cx="9906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Click the 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OK button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 bwMode="auto">
          <a:xfrm>
            <a:off x="3886200" y="4572000"/>
            <a:ext cx="533400" cy="3282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19500" y="472440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04800" y="990600"/>
          <a:ext cx="85344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/>
                <a:gridCol w="4267200"/>
              </a:tblGrid>
              <a:tr h="5029200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그림 6" descr="CAL 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81200"/>
            <a:ext cx="4038600" cy="3026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4267200"/>
            <a:ext cx="27432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Click the Start button and 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connect the phone to Anyway Jig.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733800" y="3962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228600" y="-20320"/>
            <a:ext cx="8686800" cy="690880"/>
          </a:xfrm>
        </p:spPr>
        <p:txBody>
          <a:bodyPr/>
          <a:lstStyle/>
          <a:p>
            <a:r>
              <a:rPr lang="en-US" altLang="ko-KR" dirty="0" smtClean="0"/>
              <a:t>RF calibration(3/3)</a:t>
            </a:r>
            <a:endParaRPr lang="ko-KR" altLang="en-US" dirty="0"/>
          </a:p>
        </p:txBody>
      </p:sp>
      <p:pic>
        <p:nvPicPr>
          <p:cNvPr id="12" name="그림 11" descr="c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81200"/>
            <a:ext cx="4064000" cy="3048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 bwMode="auto">
          <a:xfrm>
            <a:off x="5257800" y="2667000"/>
            <a:ext cx="3505200" cy="1524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2895600"/>
            <a:ext cx="32766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The Result bar is changed to the GREEN color if the calibration is Passed.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962400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895600"/>
            <a:ext cx="285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IMEI Writing (1/3)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914400"/>
            <a:ext cx="832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j-lt"/>
                <a:ea typeface="맑은 고딕" pitchFamily="50" charset="-127"/>
              </a:rPr>
              <a:t>Please download the latest version of RF Calibration program on the PLM System. (</a:t>
            </a:r>
            <a:r>
              <a:rPr lang="en-US" altLang="ko-KR" b="1" dirty="0" err="1" smtClean="0">
                <a:latin typeface="+mn-lt"/>
                <a:ea typeface="맑은 고딕" pitchFamily="50" charset="-127"/>
              </a:rPr>
              <a:t>Daseul</a:t>
            </a:r>
            <a:r>
              <a:rPr lang="en-US" altLang="ko-KR" b="1" dirty="0" smtClean="0">
                <a:latin typeface="+mn-lt"/>
                <a:ea typeface="맑은 고딕" pitchFamily="50" charset="-127"/>
              </a:rPr>
              <a:t> Launcher, Runtime and Model File</a:t>
            </a:r>
            <a:r>
              <a:rPr lang="en-US" altLang="ko-KR" b="1" dirty="0" smtClean="0">
                <a:latin typeface="+mj-lt"/>
                <a:ea typeface="맑은 고딕" pitchFamily="50" charset="-127"/>
              </a:rPr>
              <a:t>)</a:t>
            </a:r>
            <a:endParaRPr lang="ko-KR" altLang="en-US" b="1" dirty="0" smtClean="0">
              <a:latin typeface="+mj-lt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52600"/>
            <a:ext cx="832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j-lt"/>
                <a:ea typeface="맑은 고딕" pitchFamily="50" charset="-127"/>
              </a:rPr>
              <a:t>Run </a:t>
            </a:r>
            <a:r>
              <a:rPr lang="en-US" altLang="ko-KR" b="1" dirty="0" err="1" smtClean="0">
                <a:latin typeface="+mj-lt"/>
                <a:ea typeface="맑은 고딕" pitchFamily="50" charset="-127"/>
              </a:rPr>
              <a:t>Daseul</a:t>
            </a:r>
            <a:r>
              <a:rPr lang="en-US" altLang="ko-KR" b="1" dirty="0" smtClean="0">
                <a:latin typeface="+mj-lt"/>
                <a:ea typeface="맑은 고딕" pitchFamily="50" charset="-127"/>
              </a:rPr>
              <a:t> program for IMEI writing.</a:t>
            </a:r>
            <a:endParaRPr lang="ko-KR" altLang="en-US" b="1" dirty="0" smtClean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304800" y="2286000"/>
          <a:ext cx="85344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/>
                <a:gridCol w="4267200"/>
              </a:tblGrid>
              <a:tr h="4114800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14600"/>
            <a:ext cx="3581400" cy="370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743200"/>
            <a:ext cx="3924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직사각형 15"/>
          <p:cNvSpPr/>
          <p:nvPr/>
        </p:nvSpPr>
        <p:spPr bwMode="auto">
          <a:xfrm>
            <a:off x="838200" y="5257800"/>
            <a:ext cx="533400" cy="1800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2819400" y="5867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4800600" y="4800600"/>
            <a:ext cx="685800" cy="1524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8229600" y="48006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7543800" y="54864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4796135"/>
            <a:ext cx="18288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Check the IMEI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and select correct file 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5791200"/>
            <a:ext cx="13716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Click the Extract &amp; Run button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4953000"/>
            <a:ext cx="1295400" cy="27699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Check the IMEI 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4338935"/>
            <a:ext cx="15240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Check and 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select correct file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5895201"/>
            <a:ext cx="1828800" cy="27699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Click the Start button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953000"/>
            <a:ext cx="266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5562600"/>
            <a:ext cx="276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495800"/>
            <a:ext cx="257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4724400"/>
            <a:ext cx="2667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5410200"/>
            <a:ext cx="257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IMEI Writing (2/3)</a:t>
            </a:r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304800" y="1752600"/>
          <a:ext cx="8534400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/>
                <a:gridCol w="4267200"/>
              </a:tblGrid>
              <a:tr h="4648200">
                <a:tc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en-US" altLang="ko-KR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그림 9" descr="IME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" y="2590800"/>
            <a:ext cx="3817485" cy="2590800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399" y="2590800"/>
            <a:ext cx="393264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직사각형 11"/>
          <p:cNvSpPr/>
          <p:nvPr/>
        </p:nvSpPr>
        <p:spPr bwMode="auto">
          <a:xfrm>
            <a:off x="533400" y="3733800"/>
            <a:ext cx="648000" cy="2286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3810000" y="3200400"/>
            <a:ext cx="533400" cy="2520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038600"/>
            <a:ext cx="17526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Check the IMEI Write  and IMEI Check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2590800" y="2590800"/>
            <a:ext cx="1219200" cy="17526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4343400"/>
            <a:ext cx="17526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Check the 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System </a:t>
            </a:r>
            <a:r>
              <a:rPr lang="en-US" altLang="ko-KR" sz="1200" b="1" dirty="0" err="1" smtClean="0">
                <a:latin typeface="맑은 고딕" pitchFamily="50" charset="-127"/>
                <a:ea typeface="맑은 고딕" pitchFamily="50" charset="-127"/>
              </a:rPr>
              <a:t>Config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 items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3505200"/>
            <a:ext cx="914400" cy="64633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Click the 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Hardware </a:t>
            </a:r>
          </a:p>
          <a:p>
            <a:r>
              <a:rPr lang="en-US" altLang="ko-KR" sz="1200" b="1" dirty="0" err="1" smtClean="0">
                <a:latin typeface="맑은 고딕" pitchFamily="50" charset="-127"/>
                <a:ea typeface="맑은 고딕" pitchFamily="50" charset="-127"/>
              </a:rPr>
              <a:t>Config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5715000" y="4343400"/>
            <a:ext cx="990600" cy="7620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5181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Check the connection port of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Phone and Power Supply 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4724400" y="2895600"/>
            <a:ext cx="990600" cy="7620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00425"/>
            <a:ext cx="2571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038600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895600"/>
            <a:ext cx="257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5181600"/>
            <a:ext cx="25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3657600" y="5181600"/>
            <a:ext cx="990600" cy="46166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Check the </a:t>
            </a:r>
          </a:p>
          <a:p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OK button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5181600"/>
            <a:ext cx="266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직사각형 27"/>
          <p:cNvSpPr/>
          <p:nvPr/>
        </p:nvSpPr>
        <p:spPr bwMode="auto">
          <a:xfrm>
            <a:off x="3810000" y="4800600"/>
            <a:ext cx="533400" cy="328200"/>
          </a:xfrm>
          <a:prstGeom prst="rect">
            <a:avLst/>
          </a:prstGeom>
          <a:noFill/>
          <a:ln>
            <a:solidFill>
              <a:srgbClr val="FF0000"/>
            </a:solidFill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8100" tIns="76200" rIns="0" bIns="0" rtlCol="0" anchor="ctr"/>
          <a:lstStyle/>
          <a:p>
            <a:pPr algn="ctr"/>
            <a:endParaRPr lang="ko-KR" altLang="en-US" sz="16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accent3">
                <a:tint val="66000"/>
                <a:satMod val="160000"/>
              </a:schemeClr>
            </a:gs>
            <a:gs pos="50000">
              <a:schemeClr val="accent3">
                <a:tint val="44500"/>
                <a:satMod val="160000"/>
              </a:schemeClr>
            </a:gs>
            <a:gs pos="100000">
              <a:schemeClr val="accent3">
                <a:tint val="23500"/>
                <a:satMod val="160000"/>
              </a:schemeClr>
            </a:gs>
          </a:gsLst>
          <a:lin ang="0" scaled="1"/>
          <a:tileRect/>
        </a:gradFill>
        <a:ln>
          <a:headEnd/>
          <a:tailEnd/>
        </a:ln>
        <a:effectLst>
          <a:glow rad="63500">
            <a:schemeClr val="accent3">
              <a:satMod val="175000"/>
              <a:alpha val="40000"/>
            </a:schemeClr>
          </a:glow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38100" tIns="76200" rIns="0" bIns="0" rtlCol="0" anchor="ctr"/>
      <a:lstStyle>
        <a:defPPr algn="ctr">
          <a:defRPr sz="1600" b="1" dirty="0" smtClean="0">
            <a:solidFill>
              <a:srgbClr val="002060"/>
            </a:solidFill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9C27E2C86CC4CB38B8F88EB0F6BCB" ma:contentTypeVersion="0" ma:contentTypeDescription="Create a new document." ma:contentTypeScope="" ma:versionID="b1eb9addbe8016af7adc8ca7a9da5fd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4B261A1-787C-4DFC-808E-365BDE68EF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B8E099-564F-434C-9EB3-C42BE2D317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99597D9-0082-4B57-8341-3438331217E1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27749</TotalTime>
  <Words>3371</Words>
  <Application>Microsoft Office PowerPoint</Application>
  <PresentationFormat>화면 슬라이드 쇼(4:3)</PresentationFormat>
  <Paragraphs>1107</Paragraphs>
  <Slides>51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2" baseType="lpstr">
      <vt:lpstr>1_기본 디자인</vt:lpstr>
      <vt:lpstr>HW Repair Guide GT-N5100 (Galaxy Note 8.0)</vt:lpstr>
      <vt:lpstr>슬라이드 2</vt:lpstr>
      <vt:lpstr>Contents</vt:lpstr>
      <vt:lpstr>Introduction of GALAXY Note 8.0</vt:lpstr>
      <vt:lpstr>RF calibration(1/3)</vt:lpstr>
      <vt:lpstr>RF calibration(2/3)</vt:lpstr>
      <vt:lpstr>RF calibration(3/3)</vt:lpstr>
      <vt:lpstr> IMEI Writing (1/3)</vt:lpstr>
      <vt:lpstr>IMEI Writing (2/3)</vt:lpstr>
      <vt:lpstr>IMEI Writing (3/3)</vt:lpstr>
      <vt:lpstr>Block Diagram</vt:lpstr>
      <vt:lpstr>Assembly &amp; Disassembly Instruction</vt:lpstr>
      <vt:lpstr>Assembly &amp; Disassembly Instruction</vt:lpstr>
      <vt:lpstr>Assembly &amp; Disassembly Instruction</vt:lpstr>
      <vt:lpstr>Assembly &amp; Disassembly Instruction</vt:lpstr>
      <vt:lpstr>Assembly &amp; Disassembly Instruction</vt:lpstr>
      <vt:lpstr>Assembly &amp; Disassembly Instruction</vt:lpstr>
      <vt:lpstr>Electronic Components</vt:lpstr>
      <vt:lpstr>SMD parts (TOP side)</vt:lpstr>
      <vt:lpstr>SMD parts (Bottom side)</vt:lpstr>
      <vt:lpstr>Power problem</vt:lpstr>
      <vt:lpstr>Power problem</vt:lpstr>
      <vt:lpstr>Charging</vt:lpstr>
      <vt:lpstr>Charging</vt:lpstr>
      <vt:lpstr>RF(GSM/WCDMA)</vt:lpstr>
      <vt:lpstr>RF(GSM/WCDMA)</vt:lpstr>
      <vt:lpstr>SIM card detection problem</vt:lpstr>
      <vt:lpstr>SIM card detection problem</vt:lpstr>
      <vt:lpstr>Microphone Problem</vt:lpstr>
      <vt:lpstr>Microphone Problem</vt:lpstr>
      <vt:lpstr>Speaker Problem</vt:lpstr>
      <vt:lpstr>Speaker Problem</vt:lpstr>
      <vt:lpstr>BT/WIFI Problem</vt:lpstr>
      <vt:lpstr>BT/WIFI Problem</vt:lpstr>
      <vt:lpstr>GPS/GLONASS Problem</vt:lpstr>
      <vt:lpstr>GPS/GLONASS Problem</vt:lpstr>
      <vt:lpstr>Display Problem</vt:lpstr>
      <vt:lpstr>Display Problem</vt:lpstr>
      <vt:lpstr>Touch Problem</vt:lpstr>
      <vt:lpstr>Touch Problem</vt:lpstr>
      <vt:lpstr>S-Pen Problem</vt:lpstr>
      <vt:lpstr>S-Pen Problem</vt:lpstr>
      <vt:lpstr>5M CAM Problem</vt:lpstr>
      <vt:lpstr>5M CAM Problem</vt:lpstr>
      <vt:lpstr>1.3M CAM Problem</vt:lpstr>
      <vt:lpstr>1.3M CAM Problem</vt:lpstr>
      <vt:lpstr>OTG Problem</vt:lpstr>
      <vt:lpstr>OTG Problem</vt:lpstr>
      <vt:lpstr>MHL Problem</vt:lpstr>
      <vt:lpstr>MHL Problem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Template_SW Platform Team(2009.7)</dc:title>
  <dc:creator>김은동/GA Lab.(무선)/E4(선임)/삼성전자</dc:creator>
  <dc:description>SW Platform Team용 Template</dc:description>
  <cp:lastModifiedBy>donggu.lee</cp:lastModifiedBy>
  <cp:revision>2558</cp:revision>
  <cp:lastPrinted>1601-01-01T00:00:00Z</cp:lastPrinted>
  <dcterms:created xsi:type="dcterms:W3CDTF">1601-01-01T00:00:00Z</dcterms:created>
  <dcterms:modified xsi:type="dcterms:W3CDTF">2013-03-19T16:47:17Z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0x010100A7C9C27E2C86CC4CB38B8F88EB0F6BCB</vt:lpwstr>
  </property>
</Properties>
</file>